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33"/>
  </p:notesMasterIdLst>
  <p:sldIdLst>
    <p:sldId id="256" r:id="rId5"/>
    <p:sldId id="298" r:id="rId6"/>
    <p:sldId id="257" r:id="rId7"/>
    <p:sldId id="299" r:id="rId8"/>
    <p:sldId id="311" r:id="rId9"/>
    <p:sldId id="305" r:id="rId10"/>
    <p:sldId id="306" r:id="rId11"/>
    <p:sldId id="310" r:id="rId12"/>
    <p:sldId id="307" r:id="rId13"/>
    <p:sldId id="309" r:id="rId14"/>
    <p:sldId id="258" r:id="rId15"/>
    <p:sldId id="300" r:id="rId16"/>
    <p:sldId id="262" r:id="rId17"/>
    <p:sldId id="301" r:id="rId18"/>
    <p:sldId id="290" r:id="rId19"/>
    <p:sldId id="264" r:id="rId20"/>
    <p:sldId id="289" r:id="rId21"/>
    <p:sldId id="263" r:id="rId22"/>
    <p:sldId id="296" r:id="rId23"/>
    <p:sldId id="266" r:id="rId24"/>
    <p:sldId id="291" r:id="rId25"/>
    <p:sldId id="267" r:id="rId26"/>
    <p:sldId id="292" r:id="rId27"/>
    <p:sldId id="268" r:id="rId28"/>
    <p:sldId id="293" r:id="rId29"/>
    <p:sldId id="269" r:id="rId30"/>
    <p:sldId id="294" r:id="rId31"/>
    <p:sldId id="302" r:id="rId32"/>
  </p:sldIdLst>
  <p:sldSz cx="9144000" cy="5143500" type="screen16x9"/>
  <p:notesSz cx="6858000" cy="9144000"/>
  <p:embeddedFontLst>
    <p:embeddedFont>
      <p:font typeface="Algerian" panose="04020705040A02060702" pitchFamily="82" charset="0"/>
      <p:regular r:id="rId34"/>
    </p:embeddedFont>
    <p:embeddedFont>
      <p:font typeface="Nunito" pitchFamily="2" charset="0"/>
      <p:regular r:id="rId35"/>
      <p:bold r:id="rId36"/>
      <p:italic r:id="rId37"/>
      <p:boldItalic r:id="rId38"/>
    </p:embeddedFont>
    <p:embeddedFont>
      <p:font typeface="Nunito Sans" pitchFamily="2" charset="0"/>
      <p:regular r:id="rId39"/>
      <p:bold r:id="rId40"/>
      <p:italic r:id="rId41"/>
      <p:boldItalic r:id="rId42"/>
    </p:embeddedFont>
    <p:embeddedFont>
      <p:font typeface="Thasadith" panose="020B0604020202020204" charset="-34"/>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C7FF0-DF0B-32BF-030B-A3F799684ADF}" v="143" dt="2021-11-17T15:29:30.857"/>
    <p1510:client id="{B1BA6422-305A-97B1-0067-FBB837E2C55E}" v="9" dt="2021-11-17T10:22:20.230"/>
    <p1510:client id="{B6E34F1F-429F-BA18-9F40-4CE10912DE4E}" v="757" dt="2021-11-17T17:24:32.959"/>
    <p1510:client id="{C9F2B5DF-D63F-F370-3114-83994BD751A1}" v="92" dt="2021-11-17T13:30:03.424"/>
    <p1510:client id="{EB202A36-DD87-64EA-9AF8-3CAD17E3A6D6}" v="6" dt="2021-11-17T06:38:53.279"/>
    <p1510:client id="{EDB03EC5-A5E3-44A9-BCEC-914EA4EE3B67}" v="453" dt="2021-11-17T13:41:29.697"/>
    <p1510:client id="{FEDF890F-B01E-0FAA-50B2-20493009E7D0}" v="1222" dt="2021-11-17T14:56:26.332"/>
  </p1510:revLst>
</p1510:revInfo>
</file>

<file path=ppt/tableStyles.xml><?xml version="1.0" encoding="utf-8"?>
<a:tblStyleLst xmlns:a="http://schemas.openxmlformats.org/drawingml/2006/main" def="{F1412845-0B09-4A1F-8796-21714741E9D0}">
  <a:tblStyle styleId="{F1412845-0B09-4A1F-8796-21714741E9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4eb182ff5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4eb182ff5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eb182ff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eb182ff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49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4eb182ff5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4eb182ff5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4eb182ff5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4eb182ff5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288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4eb182ff5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4eb182ff5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4eb182ff5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4eb182ff5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9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4eb182ff5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4eb182ff5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4eb182ff5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4eb182ff5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47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4eb182ff5_3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4eb182ff5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4eb182ff5_3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4eb182ff5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40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683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504822b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504822b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504822b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504822b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856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4eac207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4eac207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4eac207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4eac207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10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eac207c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eac207c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eac207c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eac207c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8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eb182ff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eb182ff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eb182ff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eb182ff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823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4eb182ff5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4eb182ff5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85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9300" y="1360200"/>
            <a:ext cx="7385400" cy="2180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37380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1195863" y="2184875"/>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3" name="Google Shape;93;p23"/>
          <p:cNvSpPr txBox="1">
            <a:spLocks noGrp="1"/>
          </p:cNvSpPr>
          <p:nvPr>
            <p:ph type="subTitle" idx="1"/>
          </p:nvPr>
        </p:nvSpPr>
        <p:spPr>
          <a:xfrm>
            <a:off x="1195875" y="1481513"/>
            <a:ext cx="2867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 name="Google Shape;94;p23"/>
          <p:cNvSpPr txBox="1">
            <a:spLocks noGrp="1"/>
          </p:cNvSpPr>
          <p:nvPr>
            <p:ph type="title" idx="2"/>
          </p:nvPr>
        </p:nvSpPr>
        <p:spPr>
          <a:xfrm>
            <a:off x="5081043" y="2184875"/>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5" name="Google Shape;95;p23"/>
          <p:cNvSpPr txBox="1">
            <a:spLocks noGrp="1"/>
          </p:cNvSpPr>
          <p:nvPr>
            <p:ph type="subTitle" idx="3"/>
          </p:nvPr>
        </p:nvSpPr>
        <p:spPr>
          <a:xfrm>
            <a:off x="5081052" y="1481513"/>
            <a:ext cx="2867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23"/>
          <p:cNvSpPr txBox="1">
            <a:spLocks noGrp="1"/>
          </p:cNvSpPr>
          <p:nvPr>
            <p:ph type="title" idx="4"/>
          </p:nvPr>
        </p:nvSpPr>
        <p:spPr>
          <a:xfrm>
            <a:off x="1195863" y="3846875"/>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7" name="Google Shape;97;p23"/>
          <p:cNvSpPr txBox="1">
            <a:spLocks noGrp="1"/>
          </p:cNvSpPr>
          <p:nvPr>
            <p:ph type="subTitle" idx="5"/>
          </p:nvPr>
        </p:nvSpPr>
        <p:spPr>
          <a:xfrm>
            <a:off x="1195875" y="3143575"/>
            <a:ext cx="2867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8" name="Google Shape;98;p23"/>
          <p:cNvSpPr txBox="1">
            <a:spLocks noGrp="1"/>
          </p:cNvSpPr>
          <p:nvPr>
            <p:ph type="title" idx="6"/>
          </p:nvPr>
        </p:nvSpPr>
        <p:spPr>
          <a:xfrm>
            <a:off x="5081043" y="3846875"/>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9" name="Google Shape;99;p23"/>
          <p:cNvSpPr txBox="1">
            <a:spLocks noGrp="1"/>
          </p:cNvSpPr>
          <p:nvPr>
            <p:ph type="subTitle" idx="7"/>
          </p:nvPr>
        </p:nvSpPr>
        <p:spPr>
          <a:xfrm>
            <a:off x="5081052" y="3143575"/>
            <a:ext cx="2867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672683" y="1620761"/>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4"/>
          <p:cNvSpPr txBox="1">
            <a:spLocks noGrp="1"/>
          </p:cNvSpPr>
          <p:nvPr>
            <p:ph type="subTitle" idx="1"/>
          </p:nvPr>
        </p:nvSpPr>
        <p:spPr>
          <a:xfrm>
            <a:off x="672683" y="2042792"/>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4"/>
          <p:cNvSpPr txBox="1">
            <a:spLocks noGrp="1"/>
          </p:cNvSpPr>
          <p:nvPr>
            <p:ph type="title" idx="2"/>
          </p:nvPr>
        </p:nvSpPr>
        <p:spPr>
          <a:xfrm>
            <a:off x="3359546" y="1620761"/>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4"/>
          <p:cNvSpPr txBox="1">
            <a:spLocks noGrp="1"/>
          </p:cNvSpPr>
          <p:nvPr>
            <p:ph type="subTitle" idx="3"/>
          </p:nvPr>
        </p:nvSpPr>
        <p:spPr>
          <a:xfrm>
            <a:off x="3359546" y="2042792"/>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4"/>
          <p:cNvSpPr txBox="1">
            <a:spLocks noGrp="1"/>
          </p:cNvSpPr>
          <p:nvPr>
            <p:ph type="title" idx="4"/>
          </p:nvPr>
        </p:nvSpPr>
        <p:spPr>
          <a:xfrm>
            <a:off x="672683" y="3435168"/>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4"/>
          <p:cNvSpPr txBox="1">
            <a:spLocks noGrp="1"/>
          </p:cNvSpPr>
          <p:nvPr>
            <p:ph type="subTitle" idx="5"/>
          </p:nvPr>
        </p:nvSpPr>
        <p:spPr>
          <a:xfrm>
            <a:off x="672683" y="3857200"/>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4"/>
          <p:cNvSpPr txBox="1">
            <a:spLocks noGrp="1"/>
          </p:cNvSpPr>
          <p:nvPr>
            <p:ph type="title" idx="6"/>
          </p:nvPr>
        </p:nvSpPr>
        <p:spPr>
          <a:xfrm>
            <a:off x="3359546" y="3435168"/>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4"/>
          <p:cNvSpPr txBox="1">
            <a:spLocks noGrp="1"/>
          </p:cNvSpPr>
          <p:nvPr>
            <p:ph type="subTitle" idx="7"/>
          </p:nvPr>
        </p:nvSpPr>
        <p:spPr>
          <a:xfrm>
            <a:off x="3359546" y="3857200"/>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4"/>
          <p:cNvSpPr txBox="1">
            <a:spLocks noGrp="1"/>
          </p:cNvSpPr>
          <p:nvPr>
            <p:ph type="title" idx="8"/>
          </p:nvPr>
        </p:nvSpPr>
        <p:spPr>
          <a:xfrm>
            <a:off x="6046417" y="1620761"/>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4"/>
          <p:cNvSpPr txBox="1">
            <a:spLocks noGrp="1"/>
          </p:cNvSpPr>
          <p:nvPr>
            <p:ph type="subTitle" idx="9"/>
          </p:nvPr>
        </p:nvSpPr>
        <p:spPr>
          <a:xfrm>
            <a:off x="6046417" y="2042792"/>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4"/>
          <p:cNvSpPr txBox="1">
            <a:spLocks noGrp="1"/>
          </p:cNvSpPr>
          <p:nvPr>
            <p:ph type="title" idx="13"/>
          </p:nvPr>
        </p:nvSpPr>
        <p:spPr>
          <a:xfrm>
            <a:off x="6046417" y="3435168"/>
            <a:ext cx="2424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4"/>
          <p:cNvSpPr txBox="1">
            <a:spLocks noGrp="1"/>
          </p:cNvSpPr>
          <p:nvPr>
            <p:ph type="subTitle" idx="14"/>
          </p:nvPr>
        </p:nvSpPr>
        <p:spPr>
          <a:xfrm>
            <a:off x="6046417" y="3857200"/>
            <a:ext cx="2424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785000" y="2332025"/>
            <a:ext cx="557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1092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3607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1225775"/>
            <a:ext cx="508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body" idx="1"/>
          </p:nvPr>
        </p:nvSpPr>
        <p:spPr>
          <a:xfrm>
            <a:off x="720000" y="2009425"/>
            <a:ext cx="5477700" cy="1832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2107800" y="1590375"/>
            <a:ext cx="23364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13"/>
          <p:cNvSpPr txBox="1">
            <a:spLocks noGrp="1"/>
          </p:cNvSpPr>
          <p:nvPr>
            <p:ph type="title" idx="2" hasCustomPrompt="1"/>
          </p:nvPr>
        </p:nvSpPr>
        <p:spPr>
          <a:xfrm>
            <a:off x="1289700" y="1883925"/>
            <a:ext cx="7629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 name="Google Shape;44;p13"/>
          <p:cNvSpPr txBox="1">
            <a:spLocks noGrp="1"/>
          </p:cNvSpPr>
          <p:nvPr>
            <p:ph type="subTitle" idx="1"/>
          </p:nvPr>
        </p:nvSpPr>
        <p:spPr>
          <a:xfrm>
            <a:off x="2107800" y="210997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idx="3"/>
          </p:nvPr>
        </p:nvSpPr>
        <p:spPr>
          <a:xfrm>
            <a:off x="5667900" y="1590375"/>
            <a:ext cx="23364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13"/>
          <p:cNvSpPr txBox="1">
            <a:spLocks noGrp="1"/>
          </p:cNvSpPr>
          <p:nvPr>
            <p:ph type="title" idx="4" hasCustomPrompt="1"/>
          </p:nvPr>
        </p:nvSpPr>
        <p:spPr>
          <a:xfrm>
            <a:off x="4804300" y="1883925"/>
            <a:ext cx="7629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subTitle" idx="5"/>
          </p:nvPr>
        </p:nvSpPr>
        <p:spPr>
          <a:xfrm>
            <a:off x="5667900" y="210997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 name="Google Shape;48;p13"/>
          <p:cNvSpPr txBox="1">
            <a:spLocks noGrp="1"/>
          </p:cNvSpPr>
          <p:nvPr>
            <p:ph type="title" idx="6"/>
          </p:nvPr>
        </p:nvSpPr>
        <p:spPr>
          <a:xfrm>
            <a:off x="2107800" y="3379775"/>
            <a:ext cx="23364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7" hasCustomPrompt="1"/>
          </p:nvPr>
        </p:nvSpPr>
        <p:spPr>
          <a:xfrm>
            <a:off x="1289700" y="3572138"/>
            <a:ext cx="7629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8"/>
          </p:nvPr>
        </p:nvSpPr>
        <p:spPr>
          <a:xfrm>
            <a:off x="2107800" y="389937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9"/>
          </p:nvPr>
        </p:nvSpPr>
        <p:spPr>
          <a:xfrm>
            <a:off x="5667900" y="3379775"/>
            <a:ext cx="23364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13" hasCustomPrompt="1"/>
          </p:nvPr>
        </p:nvSpPr>
        <p:spPr>
          <a:xfrm>
            <a:off x="4804300" y="3572138"/>
            <a:ext cx="7629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4"/>
          </p:nvPr>
        </p:nvSpPr>
        <p:spPr>
          <a:xfrm>
            <a:off x="5667900" y="389937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720000" y="2651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17"/>
          <p:cNvSpPr txBox="1">
            <a:spLocks noGrp="1"/>
          </p:cNvSpPr>
          <p:nvPr>
            <p:ph type="subTitle" idx="1"/>
          </p:nvPr>
        </p:nvSpPr>
        <p:spPr>
          <a:xfrm>
            <a:off x="720000" y="3171534"/>
            <a:ext cx="2336400" cy="8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7"/>
          <p:cNvSpPr txBox="1">
            <a:spLocks noGrp="1"/>
          </p:cNvSpPr>
          <p:nvPr>
            <p:ph type="title" idx="2"/>
          </p:nvPr>
        </p:nvSpPr>
        <p:spPr>
          <a:xfrm>
            <a:off x="3403800" y="2651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7"/>
          <p:cNvSpPr txBox="1">
            <a:spLocks noGrp="1"/>
          </p:cNvSpPr>
          <p:nvPr>
            <p:ph type="subTitle" idx="3"/>
          </p:nvPr>
        </p:nvSpPr>
        <p:spPr>
          <a:xfrm>
            <a:off x="3403800" y="3171534"/>
            <a:ext cx="2336400" cy="8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7"/>
          <p:cNvSpPr txBox="1">
            <a:spLocks noGrp="1"/>
          </p:cNvSpPr>
          <p:nvPr>
            <p:ph type="title" idx="4"/>
          </p:nvPr>
        </p:nvSpPr>
        <p:spPr>
          <a:xfrm>
            <a:off x="6087600" y="2651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7"/>
          <p:cNvSpPr txBox="1">
            <a:spLocks noGrp="1"/>
          </p:cNvSpPr>
          <p:nvPr>
            <p:ph type="subTitle" idx="5"/>
          </p:nvPr>
        </p:nvSpPr>
        <p:spPr>
          <a:xfrm>
            <a:off x="6087600" y="3171534"/>
            <a:ext cx="2336400" cy="8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1pPr>
            <a:lvl2pPr lvl="1"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2pPr>
            <a:lvl3pPr lvl="2"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3pPr>
            <a:lvl4pPr lvl="3"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4pPr>
            <a:lvl5pPr lvl="4"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5pPr>
            <a:lvl6pPr lvl="5"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6pPr>
            <a:lvl7pPr lvl="6"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7pPr>
            <a:lvl8pPr lvl="7"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8pPr>
            <a:lvl9pPr lvl="8" rtl="0">
              <a:spcBef>
                <a:spcPts val="0"/>
              </a:spcBef>
              <a:spcAft>
                <a:spcPts val="0"/>
              </a:spcAft>
              <a:buClr>
                <a:schemeClr val="lt1"/>
              </a:buClr>
              <a:buSzPts val="3500"/>
              <a:buFont typeface="Thasadith"/>
              <a:buNone/>
              <a:defRPr sz="3500" b="1">
                <a:solidFill>
                  <a:schemeClr val="lt1"/>
                </a:solidFill>
                <a:latin typeface="Thasadith"/>
                <a:ea typeface="Thasadith"/>
                <a:cs typeface="Thasadith"/>
                <a:sym typeface="Thasadit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marL="914400" lvl="1"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1600"/>
              </a:spcBef>
              <a:spcAft>
                <a:spcPts val="160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8" r:id="rId7"/>
    <p:sldLayoutId id="2147483659" r:id="rId8"/>
    <p:sldLayoutId id="2147483663" r:id="rId9"/>
    <p:sldLayoutId id="2147483664" r:id="rId10"/>
    <p:sldLayoutId id="2147483669" r:id="rId11"/>
    <p:sldLayoutId id="2147483670"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quare_roo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Google Shape;141;p33"/>
          <p:cNvSpPr/>
          <p:nvPr/>
        </p:nvSpPr>
        <p:spPr>
          <a:xfrm>
            <a:off x="5668225" y="477150"/>
            <a:ext cx="685800" cy="6858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C1421E7D-E8D9-443E-8C54-D213A8EF7F8E}"/>
              </a:ext>
            </a:extLst>
          </p:cNvPr>
          <p:cNvSpPr txBox="1"/>
          <p:nvPr/>
        </p:nvSpPr>
        <p:spPr>
          <a:xfrm>
            <a:off x="0" y="10633"/>
            <a:ext cx="9144000" cy="954107"/>
          </a:xfrm>
          <a:prstGeom prst="rect">
            <a:avLst/>
          </a:prstGeom>
          <a:noFill/>
        </p:spPr>
        <p:txBody>
          <a:bodyPr wrap="square" rtlCol="0">
            <a:spAutoFit/>
          </a:bodyPr>
          <a:lstStyle/>
          <a:p>
            <a:pPr algn="ctr"/>
            <a:r>
              <a:rPr lang="en-US" sz="2800" b="1" i="1" u="sng">
                <a:solidFill>
                  <a:schemeClr val="bg1"/>
                </a:solidFill>
                <a:latin typeface="Thasadith" panose="020B0604020202020204" charset="-34"/>
                <a:cs typeface="Thasadith" panose="020B0604020202020204" charset="-34"/>
              </a:rPr>
              <a:t>ASSIGNMENT 2 : 19AIE104 INTRODUCTION TO ELECTRICAL ENGINEERING</a:t>
            </a:r>
            <a:endParaRPr lang="en-IN" sz="2800" b="1" i="1" u="sng">
              <a:solidFill>
                <a:schemeClr val="bg1"/>
              </a:solidFill>
              <a:latin typeface="Thasadith" panose="020B0604020202020204" charset="-34"/>
              <a:cs typeface="Thasadith" panose="020B0604020202020204" charset="-34"/>
            </a:endParaRPr>
          </a:p>
        </p:txBody>
      </p:sp>
      <p:sp>
        <p:nvSpPr>
          <p:cNvPr id="8" name="TextBox 7">
            <a:extLst>
              <a:ext uri="{FF2B5EF4-FFF2-40B4-BE49-F238E27FC236}">
                <a16:creationId xmlns:a16="http://schemas.microsoft.com/office/drawing/2014/main" id="{388AF106-009D-4B0D-A1DA-BF6FC1655F8B}"/>
              </a:ext>
            </a:extLst>
          </p:cNvPr>
          <p:cNvSpPr txBox="1"/>
          <p:nvPr/>
        </p:nvSpPr>
        <p:spPr>
          <a:xfrm>
            <a:off x="1" y="1770230"/>
            <a:ext cx="9143999" cy="461665"/>
          </a:xfrm>
          <a:prstGeom prst="rect">
            <a:avLst/>
          </a:prstGeom>
          <a:noFill/>
        </p:spPr>
        <p:txBody>
          <a:bodyPr wrap="square" rtlCol="0">
            <a:spAutoFit/>
          </a:bodyPr>
          <a:lstStyle/>
          <a:p>
            <a:pPr algn="ctr"/>
            <a:r>
              <a:rPr lang="en-US" sz="2400" b="1" i="1" u="sng">
                <a:solidFill>
                  <a:schemeClr val="bg1"/>
                </a:solidFill>
                <a:latin typeface="Nunito Sans" pitchFamily="2" charset="0"/>
              </a:rPr>
              <a:t>SUBMITTED BY TEAM 11</a:t>
            </a:r>
            <a:endParaRPr lang="en-IN" sz="2400" b="1" i="1" u="sng">
              <a:solidFill>
                <a:schemeClr val="bg1"/>
              </a:solidFill>
              <a:latin typeface="Nunito Sans" pitchFamily="2" charset="0"/>
            </a:endParaRPr>
          </a:p>
        </p:txBody>
      </p:sp>
      <p:sp>
        <p:nvSpPr>
          <p:cNvPr id="11" name="TextBox 10">
            <a:extLst>
              <a:ext uri="{FF2B5EF4-FFF2-40B4-BE49-F238E27FC236}">
                <a16:creationId xmlns:a16="http://schemas.microsoft.com/office/drawing/2014/main" id="{314BA727-E11A-45DB-A5A6-927D9B44116C}"/>
              </a:ext>
            </a:extLst>
          </p:cNvPr>
          <p:cNvSpPr txBox="1"/>
          <p:nvPr/>
        </p:nvSpPr>
        <p:spPr>
          <a:xfrm>
            <a:off x="2" y="3037386"/>
            <a:ext cx="9143998" cy="1969770"/>
          </a:xfrm>
          <a:prstGeom prst="rect">
            <a:avLst/>
          </a:prstGeom>
          <a:noFill/>
        </p:spPr>
        <p:txBody>
          <a:bodyPr wrap="square" rtlCol="0">
            <a:spAutoFit/>
          </a:bodyPr>
          <a:lstStyle/>
          <a:p>
            <a:pPr algn="ctr"/>
            <a:r>
              <a:rPr lang="en-US" sz="1800" b="1" i="1" u="sng">
                <a:solidFill>
                  <a:schemeClr val="bg1"/>
                </a:solidFill>
                <a:latin typeface="Nunito Sans" pitchFamily="2" charset="0"/>
              </a:rPr>
              <a:t>TEAM MEMBERS</a:t>
            </a:r>
          </a:p>
          <a:p>
            <a:pPr algn="ctr"/>
            <a:endParaRPr lang="en-US" sz="1800" b="1" i="1">
              <a:solidFill>
                <a:schemeClr val="bg1"/>
              </a:solidFill>
              <a:latin typeface="Nunito Sans" pitchFamily="2" charset="0"/>
            </a:endParaRPr>
          </a:p>
          <a:p>
            <a:pPr algn="ctr"/>
            <a:r>
              <a:rPr lang="en-US" sz="1800" b="1" i="1">
                <a:solidFill>
                  <a:schemeClr val="bg1"/>
                </a:solidFill>
                <a:latin typeface="Nunito Sans" pitchFamily="2" charset="0"/>
              </a:rPr>
              <a:t>VIKHYAT BANSAL [AIEA.1007359]</a:t>
            </a:r>
            <a:endParaRPr lang="en-IN" sz="1800" b="1" i="1">
              <a:solidFill>
                <a:schemeClr val="bg1"/>
              </a:solidFill>
              <a:latin typeface="Nunito Sans" pitchFamily="2" charset="0"/>
            </a:endParaRPr>
          </a:p>
          <a:p>
            <a:pPr algn="ctr"/>
            <a:r>
              <a:rPr lang="en-IN" sz="1800" b="1" i="1">
                <a:solidFill>
                  <a:schemeClr val="bg1"/>
                </a:solidFill>
                <a:latin typeface="Nunito Sans" pitchFamily="2" charset="0"/>
              </a:rPr>
              <a:t>YARRAM SRI SATHWIK REDDY [AIEA.1038833]</a:t>
            </a:r>
          </a:p>
          <a:p>
            <a:pPr algn="ctr"/>
            <a:r>
              <a:rPr lang="en-IN" sz="1800" b="1" i="1">
                <a:solidFill>
                  <a:schemeClr val="bg1"/>
                </a:solidFill>
                <a:latin typeface="Nunito Sans" pitchFamily="2" charset="0"/>
              </a:rPr>
              <a:t>VIGNESH M [AIEA. 1008496]</a:t>
            </a:r>
          </a:p>
          <a:p>
            <a:pPr algn="ctr"/>
            <a:r>
              <a:rPr lang="en-IN" sz="1800" b="1" i="1">
                <a:solidFill>
                  <a:schemeClr val="bg1"/>
                </a:solidFill>
                <a:latin typeface="Nunito Sans" pitchFamily="2" charset="0"/>
              </a:rPr>
              <a:t>MAREDDY MOHIT SASANK REDDY [1011669]</a:t>
            </a:r>
          </a:p>
          <a:p>
            <a:pPr algn="ctr"/>
            <a:r>
              <a:rPr lang="en-IN"/>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706768-443C-44BA-8E51-D2A33175C1C8}"/>
              </a:ext>
            </a:extLst>
          </p:cNvPr>
          <p:cNvSpPr/>
          <p:nvPr/>
        </p:nvSpPr>
        <p:spPr>
          <a:xfrm>
            <a:off x="93942" y="109373"/>
            <a:ext cx="8459277" cy="2524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C1CF14C-A8FF-4D6D-BD98-24985627C9F7}"/>
              </a:ext>
            </a:extLst>
          </p:cNvPr>
          <p:cNvSpPr txBox="1"/>
          <p:nvPr/>
        </p:nvSpPr>
        <p:spPr>
          <a:xfrm>
            <a:off x="392167" y="273926"/>
            <a:ext cx="60342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latin typeface="Nunito"/>
              </a:rPr>
              <a:t>FORM FACTOR(Kf):</a:t>
            </a:r>
          </a:p>
          <a:p>
            <a:r>
              <a:rPr lang="en-GB" sz="1600">
                <a:latin typeface="Nunito"/>
              </a:rPr>
              <a:t>It is the ratio of r.m.s value to average value.</a:t>
            </a:r>
          </a:p>
          <a:p>
            <a:r>
              <a:rPr lang="en-GB"/>
              <a:t>          </a:t>
            </a:r>
          </a:p>
        </p:txBody>
      </p:sp>
      <p:pic>
        <p:nvPicPr>
          <p:cNvPr id="7" name="Picture 7" descr="Text, letter&#10;&#10;Description automatically generated">
            <a:extLst>
              <a:ext uri="{FF2B5EF4-FFF2-40B4-BE49-F238E27FC236}">
                <a16:creationId xmlns:a16="http://schemas.microsoft.com/office/drawing/2014/main" id="{4C00B416-C064-4476-995E-0D2780E4F9B3}"/>
              </a:ext>
            </a:extLst>
          </p:cNvPr>
          <p:cNvPicPr>
            <a:picLocks noChangeAspect="1"/>
          </p:cNvPicPr>
          <p:nvPr/>
        </p:nvPicPr>
        <p:blipFill>
          <a:blip r:embed="rId2"/>
          <a:stretch>
            <a:fillRect/>
          </a:stretch>
        </p:blipFill>
        <p:spPr>
          <a:xfrm>
            <a:off x="1334938" y="947194"/>
            <a:ext cx="5277209" cy="1308167"/>
          </a:xfrm>
          <a:prstGeom prst="rect">
            <a:avLst/>
          </a:prstGeom>
        </p:spPr>
      </p:pic>
      <p:sp>
        <p:nvSpPr>
          <p:cNvPr id="8" name="TextBox 7">
            <a:extLst>
              <a:ext uri="{FF2B5EF4-FFF2-40B4-BE49-F238E27FC236}">
                <a16:creationId xmlns:a16="http://schemas.microsoft.com/office/drawing/2014/main" id="{CBCCB43D-1F91-4FD9-96C0-50EACA76ED05}"/>
              </a:ext>
            </a:extLst>
          </p:cNvPr>
          <p:cNvSpPr txBox="1"/>
          <p:nvPr/>
        </p:nvSpPr>
        <p:spPr>
          <a:xfrm>
            <a:off x="1170590" y="2875236"/>
            <a:ext cx="868482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chemeClr val="accent2"/>
                </a:solidFill>
                <a:latin typeface="Nunito"/>
              </a:rPr>
              <a:t>FORM FACTOR=Irms/Iavg</a:t>
            </a:r>
          </a:p>
          <a:p>
            <a:r>
              <a:rPr lang="en-GB" sz="1600">
                <a:solidFill>
                  <a:schemeClr val="accent2"/>
                </a:solidFill>
                <a:latin typeface="Nunito"/>
              </a:rPr>
              <a:t>                           =100/90.085</a:t>
            </a:r>
          </a:p>
          <a:p>
            <a:r>
              <a:rPr lang="en-GB" sz="1600">
                <a:solidFill>
                  <a:schemeClr val="accent2"/>
                </a:solidFill>
                <a:latin typeface="Nunito"/>
              </a:rPr>
              <a:t>                           =1.1100...   </a:t>
            </a:r>
          </a:p>
          <a:p>
            <a:endParaRPr lang="en-GB" sz="1600">
              <a:solidFill>
                <a:schemeClr val="accent2"/>
              </a:solidFill>
              <a:latin typeface="Nunito"/>
            </a:endParaRPr>
          </a:p>
          <a:p>
            <a:endParaRPr lang="en-GB" sz="1600">
              <a:solidFill>
                <a:schemeClr val="accent2"/>
              </a:solidFill>
              <a:latin typeface="Nunito"/>
            </a:endParaRPr>
          </a:p>
          <a:p>
            <a:endParaRPr lang="en-GB" sz="1600">
              <a:solidFill>
                <a:schemeClr val="accent2"/>
              </a:solidFill>
              <a:latin typeface="Nunito"/>
            </a:endParaRPr>
          </a:p>
          <a:p>
            <a:r>
              <a:rPr lang="en-GB" sz="1600">
                <a:solidFill>
                  <a:schemeClr val="accent2"/>
                </a:solidFill>
                <a:latin typeface="Nunito"/>
              </a:rPr>
              <a:t>FORM FACTOR (Kf)=1.11</a:t>
            </a:r>
          </a:p>
        </p:txBody>
      </p:sp>
      <p:sp>
        <p:nvSpPr>
          <p:cNvPr id="9" name="Arrow: Right 8">
            <a:extLst>
              <a:ext uri="{FF2B5EF4-FFF2-40B4-BE49-F238E27FC236}">
                <a16:creationId xmlns:a16="http://schemas.microsoft.com/office/drawing/2014/main" id="{16E2C3A1-7C9B-4A99-999B-5CA39801FCB5}"/>
              </a:ext>
            </a:extLst>
          </p:cNvPr>
          <p:cNvSpPr/>
          <p:nvPr/>
        </p:nvSpPr>
        <p:spPr>
          <a:xfrm>
            <a:off x="767110" y="4364171"/>
            <a:ext cx="374431" cy="236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063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 name="TextBox 1">
            <a:extLst>
              <a:ext uri="{FF2B5EF4-FFF2-40B4-BE49-F238E27FC236}">
                <a16:creationId xmlns:a16="http://schemas.microsoft.com/office/drawing/2014/main" id="{AFE31861-6780-450D-A27F-25F80FF33EB1}"/>
              </a:ext>
            </a:extLst>
          </p:cNvPr>
          <p:cNvSpPr txBox="1"/>
          <p:nvPr/>
        </p:nvSpPr>
        <p:spPr>
          <a:xfrm>
            <a:off x="-73960" y="0"/>
            <a:ext cx="9702053" cy="338554"/>
          </a:xfrm>
          <a:prstGeom prst="rect">
            <a:avLst/>
          </a:prstGeom>
          <a:noFill/>
        </p:spPr>
        <p:txBody>
          <a:bodyPr wrap="square">
            <a:spAutoFit/>
          </a:bodyPr>
          <a:lstStyle/>
          <a:p>
            <a:r>
              <a:rPr lang="en-US" sz="1600" b="1">
                <a:solidFill>
                  <a:schemeClr val="bg1"/>
                </a:solidFill>
                <a:latin typeface="Nunito" pitchFamily="2" charset="0"/>
              </a:rPr>
              <a:t>4. Calculate the RMS value and peak factor for a square wave of peak magnitude 100 and 25 Hz</a:t>
            </a:r>
            <a:r>
              <a:rPr lang="en-US" sz="1400">
                <a:solidFill>
                  <a:schemeClr val="bg1"/>
                </a:solidFill>
                <a:latin typeface="Nunito" pitchFamily="2" charset="0"/>
              </a:rPr>
              <a:t>.</a:t>
            </a:r>
          </a:p>
        </p:txBody>
      </p:sp>
      <p:sp>
        <p:nvSpPr>
          <p:cNvPr id="3" name="TextBox 2">
            <a:extLst>
              <a:ext uri="{FF2B5EF4-FFF2-40B4-BE49-F238E27FC236}">
                <a16:creationId xmlns:a16="http://schemas.microsoft.com/office/drawing/2014/main" id="{79D3D216-35A9-40F1-8BE9-C9ACD32BE119}"/>
              </a:ext>
            </a:extLst>
          </p:cNvPr>
          <p:cNvSpPr txBox="1"/>
          <p:nvPr/>
        </p:nvSpPr>
        <p:spPr>
          <a:xfrm>
            <a:off x="133013" y="396671"/>
            <a:ext cx="9010987" cy="338554"/>
          </a:xfrm>
          <a:prstGeom prst="rect">
            <a:avLst/>
          </a:prstGeom>
          <a:noFill/>
        </p:spPr>
        <p:txBody>
          <a:bodyPr wrap="square" rtlCol="0">
            <a:spAutoFit/>
          </a:bodyPr>
          <a:lstStyle/>
          <a:p>
            <a:r>
              <a:rPr lang="en-US" sz="1600">
                <a:solidFill>
                  <a:schemeClr val="bg1"/>
                </a:solidFill>
                <a:latin typeface="Nunito" pitchFamily="2" charset="0"/>
              </a:rPr>
              <a:t> </a:t>
            </a:r>
            <a:r>
              <a:rPr lang="en-US" sz="1600" b="1" u="sng">
                <a:solidFill>
                  <a:schemeClr val="bg1"/>
                </a:solidFill>
                <a:latin typeface="Nunito" pitchFamily="2" charset="0"/>
              </a:rPr>
              <a:t>What is rms value , Is rms value same for all</a:t>
            </a:r>
            <a:r>
              <a:rPr lang="en-IN" sz="1600" b="1" u="sng">
                <a:solidFill>
                  <a:schemeClr val="bg1"/>
                </a:solidFill>
                <a:latin typeface="Nunito" pitchFamily="2" charset="0"/>
              </a:rPr>
              <a:t> and How to derive rms value for square wave?</a:t>
            </a:r>
            <a:endParaRPr lang="en-US" sz="1600" b="1" u="sng">
              <a:solidFill>
                <a:schemeClr val="bg1"/>
              </a:solidFill>
              <a:latin typeface="Nunito" pitchFamily="2" charset="0"/>
            </a:endParaRPr>
          </a:p>
        </p:txBody>
      </p:sp>
      <p:sp>
        <p:nvSpPr>
          <p:cNvPr id="4" name="TextBox 3">
            <a:extLst>
              <a:ext uri="{FF2B5EF4-FFF2-40B4-BE49-F238E27FC236}">
                <a16:creationId xmlns:a16="http://schemas.microsoft.com/office/drawing/2014/main" id="{4EA019EF-FE39-49C4-AF6B-F7EFD0FAC026}"/>
              </a:ext>
            </a:extLst>
          </p:cNvPr>
          <p:cNvSpPr txBox="1"/>
          <p:nvPr/>
        </p:nvSpPr>
        <p:spPr>
          <a:xfrm>
            <a:off x="133012" y="802034"/>
            <a:ext cx="9010987" cy="2800767"/>
          </a:xfrm>
          <a:prstGeom prst="rect">
            <a:avLst/>
          </a:prstGeom>
          <a:noFill/>
        </p:spPr>
        <p:txBody>
          <a:bodyPr wrap="square">
            <a:spAutoFit/>
          </a:bodyPr>
          <a:lstStyle/>
          <a:p>
            <a:pPr algn="l"/>
            <a:r>
              <a:rPr lang="en-US" sz="1600" b="0" i="0">
                <a:solidFill>
                  <a:schemeClr val="bg1"/>
                </a:solidFill>
                <a:effectLst/>
                <a:latin typeface="Nunito" pitchFamily="2" charset="0"/>
              </a:rPr>
              <a:t>In </a:t>
            </a:r>
            <a:r>
              <a:rPr lang="en-US" sz="1600" b="0" i="0" u="none" strike="noStrike">
                <a:solidFill>
                  <a:schemeClr val="bg1"/>
                </a:solidFill>
                <a:effectLst/>
                <a:latin typeface="Nunito" pitchFamily="2" charset="0"/>
              </a:rPr>
              <a:t>mathematics</a:t>
            </a:r>
            <a:r>
              <a:rPr lang="en-US" sz="1600" b="0" i="0">
                <a:solidFill>
                  <a:schemeClr val="bg1"/>
                </a:solidFill>
                <a:effectLst/>
                <a:latin typeface="Nunito" pitchFamily="2" charset="0"/>
              </a:rPr>
              <a:t> and its applications, the </a:t>
            </a:r>
            <a:r>
              <a:rPr lang="en-US" sz="1600" b="1" i="0">
                <a:solidFill>
                  <a:schemeClr val="bg1"/>
                </a:solidFill>
                <a:effectLst/>
                <a:latin typeface="Nunito" pitchFamily="2" charset="0"/>
              </a:rPr>
              <a:t>root mean square</a:t>
            </a:r>
            <a:r>
              <a:rPr lang="en-US" sz="1600" b="0" i="0">
                <a:solidFill>
                  <a:schemeClr val="bg1"/>
                </a:solidFill>
                <a:effectLst/>
                <a:latin typeface="Nunito" pitchFamily="2" charset="0"/>
              </a:rPr>
              <a:t> (</a:t>
            </a:r>
            <a:r>
              <a:rPr lang="en-US" sz="1600" b="1" i="0">
                <a:solidFill>
                  <a:schemeClr val="bg1"/>
                </a:solidFill>
                <a:effectLst/>
                <a:latin typeface="Nunito" pitchFamily="2" charset="0"/>
              </a:rPr>
              <a:t>RMS</a:t>
            </a:r>
            <a:r>
              <a:rPr lang="en-US" sz="1600" b="0" i="0">
                <a:solidFill>
                  <a:schemeClr val="bg1"/>
                </a:solidFill>
                <a:effectLst/>
                <a:latin typeface="Nunito" pitchFamily="2" charset="0"/>
              </a:rPr>
              <a:t> or </a:t>
            </a:r>
            <a:r>
              <a:rPr lang="en-US" sz="1600" b="1" i="0" cap="small">
                <a:solidFill>
                  <a:schemeClr val="bg1"/>
                </a:solidFill>
                <a:effectLst/>
                <a:latin typeface="Nunito" pitchFamily="2" charset="0"/>
              </a:rPr>
              <a:t>rms</a:t>
            </a:r>
            <a:r>
              <a:rPr lang="en-US" sz="1600" b="0" i="0">
                <a:solidFill>
                  <a:schemeClr val="bg1"/>
                </a:solidFill>
                <a:effectLst/>
                <a:latin typeface="Nunito" pitchFamily="2" charset="0"/>
              </a:rPr>
              <a:t> or </a:t>
            </a:r>
            <a:r>
              <a:rPr lang="en-US" sz="1600" b="1" i="0">
                <a:solidFill>
                  <a:schemeClr val="bg1"/>
                </a:solidFill>
                <a:effectLst/>
                <a:latin typeface="Nunito" pitchFamily="2" charset="0"/>
              </a:rPr>
              <a:t>rms</a:t>
            </a:r>
            <a:r>
              <a:rPr lang="en-US" sz="1600" b="0" i="0">
                <a:solidFill>
                  <a:schemeClr val="bg1"/>
                </a:solidFill>
                <a:effectLst/>
                <a:latin typeface="Nunito" pitchFamily="2" charset="0"/>
              </a:rPr>
              <a:t>) is defined as the </a:t>
            </a:r>
            <a:r>
              <a:rPr lang="en-US" sz="1600" b="0" i="0" u="none" strike="noStrike">
                <a:solidFill>
                  <a:schemeClr val="bg1"/>
                </a:solidFill>
                <a:effectLst/>
                <a:latin typeface="Nunito" pitchFamily="2" charset="0"/>
              </a:rPr>
              <a:t>square</a:t>
            </a:r>
            <a:r>
              <a:rPr lang="en-US" sz="1600" b="0" i="0" u="none" strike="noStrike">
                <a:solidFill>
                  <a:schemeClr val="bg1"/>
                </a:solidFill>
                <a:effectLst/>
                <a:latin typeface="Nunito" pitchFamily="2" charset="0"/>
                <a:hlinkClick r:id="rId3" tooltip="Square root">
                  <a:extLst>
                    <a:ext uri="{A12FA001-AC4F-418D-AE19-62706E023703}">
                      <ahyp:hlinkClr xmlns:ahyp="http://schemas.microsoft.com/office/drawing/2018/hyperlinkcolor" val="tx"/>
                    </a:ext>
                  </a:extLst>
                </a:hlinkClick>
              </a:rPr>
              <a:t> </a:t>
            </a:r>
            <a:r>
              <a:rPr lang="en-US" sz="1600" b="0" i="0" u="none" strike="noStrike">
                <a:solidFill>
                  <a:schemeClr val="bg1"/>
                </a:solidFill>
                <a:effectLst/>
                <a:latin typeface="Nunito" pitchFamily="2" charset="0"/>
              </a:rPr>
              <a:t>root</a:t>
            </a:r>
            <a:r>
              <a:rPr lang="en-US" sz="1600" b="0" i="0">
                <a:solidFill>
                  <a:schemeClr val="bg1"/>
                </a:solidFill>
                <a:effectLst/>
                <a:latin typeface="Nunito" pitchFamily="2" charset="0"/>
              </a:rPr>
              <a:t> of the </a:t>
            </a:r>
            <a:r>
              <a:rPr lang="en-US" sz="1600" b="0" i="0" u="none" strike="noStrike">
                <a:solidFill>
                  <a:schemeClr val="bg1"/>
                </a:solidFill>
                <a:effectLst/>
                <a:latin typeface="Nunito" pitchFamily="2" charset="0"/>
              </a:rPr>
              <a:t>mean square</a:t>
            </a:r>
            <a:r>
              <a:rPr lang="en-US" sz="1600" b="0" i="0">
                <a:solidFill>
                  <a:schemeClr val="bg1"/>
                </a:solidFill>
                <a:effectLst/>
                <a:latin typeface="Nunito" pitchFamily="2" charset="0"/>
              </a:rPr>
              <a:t> (the </a:t>
            </a:r>
            <a:r>
              <a:rPr lang="en-US" sz="1600" b="0" i="0" u="none" strike="noStrike">
                <a:solidFill>
                  <a:schemeClr val="bg1"/>
                </a:solidFill>
                <a:effectLst/>
                <a:latin typeface="Nunito" pitchFamily="2" charset="0"/>
              </a:rPr>
              <a:t>arithmetic mean</a:t>
            </a:r>
            <a:r>
              <a:rPr lang="en-US" sz="1600" b="0" i="0">
                <a:solidFill>
                  <a:schemeClr val="bg1"/>
                </a:solidFill>
                <a:effectLst/>
                <a:latin typeface="Nunito" pitchFamily="2" charset="0"/>
              </a:rPr>
              <a:t> of the </a:t>
            </a:r>
            <a:r>
              <a:rPr lang="en-US" sz="1600" b="0" i="0" u="none" strike="noStrike">
                <a:solidFill>
                  <a:schemeClr val="bg1"/>
                </a:solidFill>
                <a:effectLst/>
                <a:latin typeface="Nunito" pitchFamily="2" charset="0"/>
              </a:rPr>
              <a:t>squares</a:t>
            </a:r>
            <a:r>
              <a:rPr lang="en-US" sz="1600" b="0" i="0">
                <a:solidFill>
                  <a:schemeClr val="bg1"/>
                </a:solidFill>
                <a:effectLst/>
                <a:latin typeface="Nunito" pitchFamily="2" charset="0"/>
              </a:rPr>
              <a:t> of a </a:t>
            </a:r>
            <a:r>
              <a:rPr lang="en-US" sz="1600" b="0" i="0" u="none" strike="noStrike">
                <a:solidFill>
                  <a:schemeClr val="bg1"/>
                </a:solidFill>
                <a:effectLst/>
                <a:latin typeface="Nunito" pitchFamily="2" charset="0"/>
              </a:rPr>
              <a:t>set</a:t>
            </a:r>
            <a:r>
              <a:rPr lang="en-US" sz="1600" b="0" i="0">
                <a:solidFill>
                  <a:schemeClr val="bg1"/>
                </a:solidFill>
                <a:effectLst/>
                <a:latin typeface="Nunito" pitchFamily="2" charset="0"/>
              </a:rPr>
              <a:t> of numbers).The RMS is also known as the </a:t>
            </a:r>
            <a:r>
              <a:rPr lang="en-US" sz="1600" b="1" i="0">
                <a:solidFill>
                  <a:schemeClr val="bg1"/>
                </a:solidFill>
                <a:effectLst/>
                <a:latin typeface="Nunito" pitchFamily="2" charset="0"/>
              </a:rPr>
              <a:t>quadratic mean</a:t>
            </a:r>
            <a:r>
              <a:rPr lang="en-US" sz="1600" b="0" i="0">
                <a:solidFill>
                  <a:schemeClr val="bg1"/>
                </a:solidFill>
                <a:effectLst/>
                <a:latin typeface="Nunito" pitchFamily="2" charset="0"/>
              </a:rPr>
              <a:t> and is a particular case of the </a:t>
            </a:r>
            <a:r>
              <a:rPr lang="en-US" sz="1600" b="0" i="0" u="none" strike="noStrike">
                <a:solidFill>
                  <a:schemeClr val="bg1"/>
                </a:solidFill>
                <a:effectLst/>
                <a:latin typeface="Nunito" pitchFamily="2" charset="0"/>
              </a:rPr>
              <a:t>generalized mean</a:t>
            </a:r>
            <a:r>
              <a:rPr lang="en-US" sz="1600" b="0" i="0">
                <a:solidFill>
                  <a:schemeClr val="bg1"/>
                </a:solidFill>
                <a:effectLst/>
                <a:latin typeface="Nunito" pitchFamily="2" charset="0"/>
              </a:rPr>
              <a:t> with exponent 2. RMS can also be defined for a continuously varying </a:t>
            </a:r>
            <a:r>
              <a:rPr lang="en-US" sz="1600" b="0" i="0" u="none" strike="noStrike">
                <a:solidFill>
                  <a:schemeClr val="bg1"/>
                </a:solidFill>
                <a:effectLst/>
                <a:latin typeface="Nunito" pitchFamily="2" charset="0"/>
              </a:rPr>
              <a:t>function</a:t>
            </a:r>
            <a:r>
              <a:rPr lang="en-US" sz="1600" b="0" i="0">
                <a:solidFill>
                  <a:schemeClr val="bg1"/>
                </a:solidFill>
                <a:effectLst/>
                <a:latin typeface="Nunito" pitchFamily="2" charset="0"/>
              </a:rPr>
              <a:t> in terms of an </a:t>
            </a:r>
            <a:r>
              <a:rPr lang="en-US" sz="1600" b="0" i="0" u="none" strike="noStrike">
                <a:solidFill>
                  <a:schemeClr val="bg1"/>
                </a:solidFill>
                <a:effectLst/>
                <a:latin typeface="Nunito" pitchFamily="2" charset="0"/>
              </a:rPr>
              <a:t>integral</a:t>
            </a:r>
            <a:r>
              <a:rPr lang="en-US" sz="1600" b="0" i="0">
                <a:solidFill>
                  <a:schemeClr val="bg1"/>
                </a:solidFill>
                <a:effectLst/>
                <a:latin typeface="Nunito" pitchFamily="2" charset="0"/>
              </a:rPr>
              <a:t> of the squares of the instantaneous values during a cycle.</a:t>
            </a:r>
          </a:p>
          <a:p>
            <a:pPr algn="l"/>
            <a:endParaRPr lang="en-US" sz="1600" b="0" i="0">
              <a:solidFill>
                <a:schemeClr val="bg1"/>
              </a:solidFill>
              <a:effectLst/>
              <a:latin typeface="Nunito" pitchFamily="2" charset="0"/>
            </a:endParaRPr>
          </a:p>
          <a:p>
            <a:pPr algn="l"/>
            <a:r>
              <a:rPr lang="en-US" sz="1600" b="0" i="0">
                <a:solidFill>
                  <a:schemeClr val="bg1"/>
                </a:solidFill>
                <a:effectLst/>
                <a:latin typeface="Nunito" pitchFamily="2" charset="0"/>
              </a:rPr>
              <a:t>For </a:t>
            </a:r>
            <a:r>
              <a:rPr lang="en-US" sz="1600" b="0" i="0" u="none" strike="noStrike">
                <a:solidFill>
                  <a:schemeClr val="bg1"/>
                </a:solidFill>
                <a:effectLst/>
                <a:latin typeface="Nunito" pitchFamily="2" charset="0"/>
              </a:rPr>
              <a:t>alternating electric current</a:t>
            </a:r>
            <a:r>
              <a:rPr lang="en-US" sz="1600" b="0" i="0">
                <a:solidFill>
                  <a:schemeClr val="bg1"/>
                </a:solidFill>
                <a:effectLst/>
                <a:latin typeface="Nunito" pitchFamily="2" charset="0"/>
              </a:rPr>
              <a:t>, RMS is equal to the value of the constant </a:t>
            </a:r>
            <a:r>
              <a:rPr lang="en-US" sz="1600" b="0" i="0" u="none" strike="noStrike">
                <a:solidFill>
                  <a:schemeClr val="bg1"/>
                </a:solidFill>
                <a:effectLst/>
                <a:latin typeface="Nunito" pitchFamily="2" charset="0"/>
              </a:rPr>
              <a:t>direct current</a:t>
            </a:r>
            <a:r>
              <a:rPr lang="en-US" sz="1600" b="0" i="0">
                <a:solidFill>
                  <a:schemeClr val="bg1"/>
                </a:solidFill>
                <a:effectLst/>
                <a:latin typeface="Nunito" pitchFamily="2" charset="0"/>
              </a:rPr>
              <a:t> that would produce the same power dissipation in a </a:t>
            </a:r>
            <a:r>
              <a:rPr lang="en-US" sz="1600" b="0" i="0" u="none" strike="noStrike">
                <a:solidFill>
                  <a:schemeClr val="bg1"/>
                </a:solidFill>
                <a:effectLst/>
                <a:latin typeface="Nunito" pitchFamily="2" charset="0"/>
              </a:rPr>
              <a:t>resistive load</a:t>
            </a:r>
            <a:r>
              <a:rPr lang="en-US" sz="1600" b="0" i="0">
                <a:solidFill>
                  <a:schemeClr val="bg1"/>
                </a:solidFill>
                <a:effectLst/>
                <a:latin typeface="Nunito" pitchFamily="2" charset="0"/>
              </a:rPr>
              <a:t>.</a:t>
            </a:r>
            <a:endParaRPr lang="en-US" sz="1600" b="0" i="0" u="none" strike="noStrike" baseline="30000">
              <a:solidFill>
                <a:schemeClr val="bg1"/>
              </a:solidFill>
              <a:effectLst/>
              <a:latin typeface="Nunito" pitchFamily="2" charset="0"/>
            </a:endParaRPr>
          </a:p>
          <a:p>
            <a:pPr algn="l"/>
            <a:endParaRPr lang="en-US" sz="1600" b="0" i="0">
              <a:solidFill>
                <a:schemeClr val="bg1"/>
              </a:solidFill>
              <a:effectLst/>
              <a:latin typeface="Nunito" pitchFamily="2" charset="0"/>
            </a:endParaRPr>
          </a:p>
          <a:p>
            <a:pPr algn="l"/>
            <a:r>
              <a:rPr lang="en-US" sz="1600" b="0" i="0">
                <a:solidFill>
                  <a:schemeClr val="bg1"/>
                </a:solidFill>
                <a:effectLst/>
                <a:latin typeface="Nunito" pitchFamily="2" charset="0"/>
              </a:rPr>
              <a:t>In </a:t>
            </a:r>
            <a:r>
              <a:rPr lang="en-US" sz="1600" b="0" i="0" u="none" strike="noStrike">
                <a:solidFill>
                  <a:schemeClr val="bg1"/>
                </a:solidFill>
                <a:effectLst/>
                <a:latin typeface="Nunito" pitchFamily="2" charset="0"/>
              </a:rPr>
              <a:t>estimation theory</a:t>
            </a:r>
            <a:r>
              <a:rPr lang="en-US" sz="1600" b="0" i="0">
                <a:solidFill>
                  <a:schemeClr val="bg1"/>
                </a:solidFill>
                <a:effectLst/>
                <a:latin typeface="Nunito" pitchFamily="2" charset="0"/>
              </a:rPr>
              <a:t>, the </a:t>
            </a:r>
            <a:r>
              <a:rPr lang="en-US" sz="1600" b="0" i="0" u="none" strike="noStrike">
                <a:solidFill>
                  <a:schemeClr val="bg1"/>
                </a:solidFill>
                <a:effectLst/>
                <a:latin typeface="Nunito" pitchFamily="2" charset="0"/>
              </a:rPr>
              <a:t>root-mean-square deviation</a:t>
            </a:r>
            <a:r>
              <a:rPr lang="en-US" sz="1600" b="0" i="0">
                <a:solidFill>
                  <a:schemeClr val="bg1"/>
                </a:solidFill>
                <a:effectLst/>
                <a:latin typeface="Nunito" pitchFamily="2" charset="0"/>
              </a:rPr>
              <a:t> of an estimator is a measure of the imperfection of the fit of the estimator to the data.</a:t>
            </a:r>
          </a:p>
        </p:txBody>
      </p:sp>
      <p:sp>
        <p:nvSpPr>
          <p:cNvPr id="5" name="TextBox 4">
            <a:extLst>
              <a:ext uri="{FF2B5EF4-FFF2-40B4-BE49-F238E27FC236}">
                <a16:creationId xmlns:a16="http://schemas.microsoft.com/office/drawing/2014/main" id="{DB1B3471-5BD0-48A7-A2DE-73FEDDD77278}"/>
              </a:ext>
            </a:extLst>
          </p:cNvPr>
          <p:cNvSpPr txBox="1"/>
          <p:nvPr/>
        </p:nvSpPr>
        <p:spPr>
          <a:xfrm>
            <a:off x="133013" y="3727728"/>
            <a:ext cx="8877974" cy="1077218"/>
          </a:xfrm>
          <a:prstGeom prst="rect">
            <a:avLst/>
          </a:prstGeom>
          <a:noFill/>
        </p:spPr>
        <p:txBody>
          <a:bodyPr wrap="square">
            <a:spAutoFit/>
          </a:bodyPr>
          <a:lstStyle/>
          <a:p>
            <a:r>
              <a:rPr lang="en-US" sz="1600" b="0" i="0">
                <a:solidFill>
                  <a:schemeClr val="bg1"/>
                </a:solidFill>
                <a:effectLst/>
                <a:latin typeface="Nunito" pitchFamily="2" charset="0"/>
              </a:rPr>
              <a:t>The RMS value of a set of values (or a </a:t>
            </a:r>
            <a:r>
              <a:rPr lang="en-US" sz="1600" b="0" i="0" u="none" strike="noStrike">
                <a:solidFill>
                  <a:schemeClr val="bg1"/>
                </a:solidFill>
                <a:effectLst/>
                <a:latin typeface="Nunito" pitchFamily="2" charset="0"/>
              </a:rPr>
              <a:t>continuous-time</a:t>
            </a:r>
            <a:r>
              <a:rPr lang="en-US" sz="1600" b="0" i="0">
                <a:solidFill>
                  <a:schemeClr val="bg1"/>
                </a:solidFill>
                <a:effectLst/>
                <a:latin typeface="Nunito" pitchFamily="2" charset="0"/>
              </a:rPr>
              <a:t> </a:t>
            </a:r>
            <a:r>
              <a:rPr lang="en-US" sz="1600" b="0" i="0" u="none" strike="noStrike">
                <a:solidFill>
                  <a:schemeClr val="bg1"/>
                </a:solidFill>
                <a:effectLst/>
                <a:latin typeface="Nunito" pitchFamily="2" charset="0"/>
              </a:rPr>
              <a:t>waveform</a:t>
            </a:r>
            <a:r>
              <a:rPr lang="en-US" sz="1600" b="0" i="0">
                <a:solidFill>
                  <a:schemeClr val="bg1"/>
                </a:solidFill>
                <a:effectLst/>
                <a:latin typeface="Nunito" pitchFamily="2" charset="0"/>
              </a:rPr>
              <a:t>) is the square root of the arithmetic mean of the squares of the values, or the square of the function that defines the continuous waveform. In physics, the RMS current value can also be defined as the "value of the direct current that dissipates the same power in a resistor."</a:t>
            </a:r>
            <a:endParaRPr lang="en-IN" sz="1600">
              <a:solidFill>
                <a:schemeClr val="bg1"/>
              </a:solidFill>
              <a:latin typeface="Nunito"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4" name="Picture 3">
            <a:extLst>
              <a:ext uri="{FF2B5EF4-FFF2-40B4-BE49-F238E27FC236}">
                <a16:creationId xmlns:a16="http://schemas.microsoft.com/office/drawing/2014/main" id="{2B9B8A18-CC28-4083-879A-3C0048D3A4BB}"/>
              </a:ext>
            </a:extLst>
          </p:cNvPr>
          <p:cNvPicPr>
            <a:picLocks noChangeAspect="1"/>
          </p:cNvPicPr>
          <p:nvPr/>
        </p:nvPicPr>
        <p:blipFill>
          <a:blip r:embed="rId3"/>
          <a:stretch>
            <a:fillRect/>
          </a:stretch>
        </p:blipFill>
        <p:spPr>
          <a:xfrm>
            <a:off x="3200208" y="165245"/>
            <a:ext cx="2743583" cy="590632"/>
          </a:xfrm>
          <a:prstGeom prst="rect">
            <a:avLst/>
          </a:prstGeom>
        </p:spPr>
      </p:pic>
      <p:sp>
        <p:nvSpPr>
          <p:cNvPr id="5" name="TextBox 4">
            <a:extLst>
              <a:ext uri="{FF2B5EF4-FFF2-40B4-BE49-F238E27FC236}">
                <a16:creationId xmlns:a16="http://schemas.microsoft.com/office/drawing/2014/main" id="{DB82EC93-44CD-4779-AA3E-2CFA4C0C5F8E}"/>
              </a:ext>
            </a:extLst>
          </p:cNvPr>
          <p:cNvSpPr txBox="1"/>
          <p:nvPr/>
        </p:nvSpPr>
        <p:spPr>
          <a:xfrm>
            <a:off x="0" y="845224"/>
            <a:ext cx="9144000" cy="584775"/>
          </a:xfrm>
          <a:prstGeom prst="rect">
            <a:avLst/>
          </a:prstGeom>
          <a:noFill/>
        </p:spPr>
        <p:txBody>
          <a:bodyPr wrap="square" rtlCol="0">
            <a:spAutoFit/>
          </a:bodyPr>
          <a:lstStyle/>
          <a:p>
            <a:r>
              <a:rPr lang="en-US" sz="1600" b="1" u="sng">
                <a:solidFill>
                  <a:schemeClr val="bg1"/>
                </a:solidFill>
                <a:latin typeface="Nunito" pitchFamily="2" charset="0"/>
              </a:rPr>
              <a:t>From above definition it is pretty clear that RMS value is not same for different waveforms so we will now calculate RMS value for square waveform</a:t>
            </a:r>
            <a:r>
              <a:rPr lang="en-US" sz="1600" b="1">
                <a:solidFill>
                  <a:schemeClr val="bg1"/>
                </a:solidFill>
                <a:latin typeface="Nunito" pitchFamily="2" charset="0"/>
              </a:rPr>
              <a:t> ,</a:t>
            </a:r>
            <a:endParaRPr lang="en-IN" sz="1600" b="1">
              <a:solidFill>
                <a:schemeClr val="bg1"/>
              </a:solidFill>
              <a:latin typeface="Nunito" pitchFamily="2" charset="0"/>
            </a:endParaRPr>
          </a:p>
        </p:txBody>
      </p:sp>
      <p:sp>
        <p:nvSpPr>
          <p:cNvPr id="7" name="TextBox 6">
            <a:extLst>
              <a:ext uri="{FF2B5EF4-FFF2-40B4-BE49-F238E27FC236}">
                <a16:creationId xmlns:a16="http://schemas.microsoft.com/office/drawing/2014/main" id="{38084376-3AC4-4868-A452-5D4448934369}"/>
              </a:ext>
            </a:extLst>
          </p:cNvPr>
          <p:cNvSpPr txBox="1"/>
          <p:nvPr/>
        </p:nvSpPr>
        <p:spPr>
          <a:xfrm>
            <a:off x="-1" y="1436551"/>
            <a:ext cx="9144001" cy="1169551"/>
          </a:xfrm>
          <a:prstGeom prst="rect">
            <a:avLst/>
          </a:prstGeom>
          <a:noFill/>
        </p:spPr>
        <p:txBody>
          <a:bodyPr wrap="square">
            <a:spAutoFit/>
          </a:bodyPr>
          <a:lstStyle/>
          <a:p>
            <a:r>
              <a:rPr lang="en-US" b="0" i="0">
                <a:solidFill>
                  <a:schemeClr val="bg1"/>
                </a:solidFill>
                <a:effectLst/>
                <a:latin typeface="Verdana" panose="020B0604030504040204" pitchFamily="34" charset="0"/>
              </a:rPr>
              <a:t>When plotted as voltage (V) as a function of phase (θ), a square wave looks similar to the figure to the right. The waveform repeats every 2</a:t>
            </a:r>
            <a:r>
              <a:rPr lang="en-US" b="0" i="0">
                <a:solidFill>
                  <a:schemeClr val="bg1"/>
                </a:solidFill>
                <a:effectLst/>
                <a:latin typeface="Times New Roman" panose="02020603050405020304" pitchFamily="18" charset="0"/>
              </a:rPr>
              <a:t>π</a:t>
            </a:r>
            <a:r>
              <a:rPr lang="en-US" b="0" i="0">
                <a:solidFill>
                  <a:schemeClr val="bg1"/>
                </a:solidFill>
                <a:effectLst/>
                <a:latin typeface="Verdana" panose="020B0604030504040204" pitchFamily="34" charset="0"/>
              </a:rPr>
              <a:t> radians (360°), and is symmetrical about the voltage axis (when no DC offset is present). Voltage and current exhibiting cyclic behavior is referred to as </a:t>
            </a:r>
            <a:r>
              <a:rPr lang="en-US" b="0" i="0">
                <a:solidFill>
                  <a:schemeClr val="bg1"/>
                </a:solidFill>
                <a:effectLst/>
                <a:latin typeface="Nunito" pitchFamily="2" charset="0"/>
              </a:rPr>
              <a:t>alternating</a:t>
            </a:r>
            <a:r>
              <a:rPr lang="en-US" b="0" i="0">
                <a:solidFill>
                  <a:schemeClr val="bg1"/>
                </a:solidFill>
                <a:effectLst/>
                <a:latin typeface="Verdana" panose="020B0604030504040204" pitchFamily="34" charset="0"/>
              </a:rPr>
              <a:t>; i.e., alternating current (AC). One full cycle is shown here. The basic equation for a square wave is as follows:</a:t>
            </a:r>
            <a:endParaRPr lang="en-IN">
              <a:solidFill>
                <a:schemeClr val="bg1"/>
              </a:solidFill>
            </a:endParaRPr>
          </a:p>
        </p:txBody>
      </p:sp>
      <p:pic>
        <p:nvPicPr>
          <p:cNvPr id="9" name="Picture 8">
            <a:extLst>
              <a:ext uri="{FF2B5EF4-FFF2-40B4-BE49-F238E27FC236}">
                <a16:creationId xmlns:a16="http://schemas.microsoft.com/office/drawing/2014/main" id="{DC128F1B-057F-4608-B99C-C16CBCE3CB12}"/>
              </a:ext>
            </a:extLst>
          </p:cNvPr>
          <p:cNvPicPr>
            <a:picLocks noChangeAspect="1"/>
          </p:cNvPicPr>
          <p:nvPr/>
        </p:nvPicPr>
        <p:blipFill>
          <a:blip r:embed="rId4"/>
          <a:stretch>
            <a:fillRect/>
          </a:stretch>
        </p:blipFill>
        <p:spPr>
          <a:xfrm>
            <a:off x="3509813" y="2571750"/>
            <a:ext cx="2124371" cy="523948"/>
          </a:xfrm>
          <a:prstGeom prst="rect">
            <a:avLst/>
          </a:prstGeom>
        </p:spPr>
      </p:pic>
      <p:sp>
        <p:nvSpPr>
          <p:cNvPr id="11" name="TextBox 10">
            <a:extLst>
              <a:ext uri="{FF2B5EF4-FFF2-40B4-BE49-F238E27FC236}">
                <a16:creationId xmlns:a16="http://schemas.microsoft.com/office/drawing/2014/main" id="{410E7AD0-23EC-4F80-B61E-78CF0D39B90C}"/>
              </a:ext>
            </a:extLst>
          </p:cNvPr>
          <p:cNvSpPr txBox="1"/>
          <p:nvPr/>
        </p:nvSpPr>
        <p:spPr>
          <a:xfrm>
            <a:off x="-26896" y="3223445"/>
            <a:ext cx="9197787" cy="1815882"/>
          </a:xfrm>
          <a:prstGeom prst="rect">
            <a:avLst/>
          </a:prstGeom>
          <a:noFill/>
        </p:spPr>
        <p:txBody>
          <a:bodyPr wrap="square">
            <a:spAutoFit/>
          </a:bodyPr>
          <a:lstStyle/>
          <a:p>
            <a:pPr algn="l"/>
            <a:r>
              <a:rPr lang="en-US" sz="1600" b="1" i="0">
                <a:solidFill>
                  <a:schemeClr val="bg1"/>
                </a:solidFill>
                <a:effectLst/>
                <a:latin typeface="Nunito" pitchFamily="2" charset="0"/>
              </a:rPr>
              <a:t>Root-Mean-Square Voltage (V </a:t>
            </a:r>
            <a:r>
              <a:rPr lang="en-US" sz="1600" b="1" i="0" baseline="-25000">
                <a:solidFill>
                  <a:schemeClr val="bg1"/>
                </a:solidFill>
                <a:effectLst/>
                <a:latin typeface="Nunito" pitchFamily="2" charset="0"/>
              </a:rPr>
              <a:t>rms</a:t>
            </a:r>
            <a:r>
              <a:rPr lang="en-US" sz="1600" b="1" i="0">
                <a:solidFill>
                  <a:schemeClr val="bg1"/>
                </a:solidFill>
                <a:effectLst/>
                <a:latin typeface="Nunito" pitchFamily="2" charset="0"/>
              </a:rPr>
              <a:t>) </a:t>
            </a:r>
            <a:endParaRPr lang="en-US" sz="1600" b="0" i="0">
              <a:solidFill>
                <a:schemeClr val="bg1"/>
              </a:solidFill>
              <a:effectLst/>
              <a:latin typeface="Nunito" pitchFamily="2" charset="0"/>
            </a:endParaRPr>
          </a:p>
          <a:p>
            <a:pPr algn="l"/>
            <a:endParaRPr lang="en-US" sz="1600" b="0" i="0">
              <a:solidFill>
                <a:schemeClr val="bg1"/>
              </a:solidFill>
              <a:effectLst/>
              <a:latin typeface="Nunito" pitchFamily="2" charset="0"/>
            </a:endParaRPr>
          </a:p>
          <a:p>
            <a:pPr algn="l"/>
            <a:r>
              <a:rPr lang="en-US" sz="1600" b="0" i="0">
                <a:solidFill>
                  <a:schemeClr val="bg1"/>
                </a:solidFill>
                <a:effectLst/>
                <a:latin typeface="Nunito" pitchFamily="2" charset="0"/>
              </a:rPr>
              <a:t>As the name implies, V </a:t>
            </a:r>
            <a:r>
              <a:rPr lang="en-US" sz="1600" b="0" i="0" baseline="-25000">
                <a:solidFill>
                  <a:schemeClr val="bg1"/>
                </a:solidFill>
                <a:effectLst/>
                <a:latin typeface="Nunito" pitchFamily="2" charset="0"/>
              </a:rPr>
              <a:t>rms</a:t>
            </a:r>
            <a:r>
              <a:rPr lang="en-US" sz="1600" b="0" i="0">
                <a:solidFill>
                  <a:schemeClr val="bg1"/>
                </a:solidFill>
                <a:effectLst/>
                <a:latin typeface="Nunito" pitchFamily="2" charset="0"/>
              </a:rPr>
              <a:t> is calculated by taking the square root of the mean average of the square of the voltage in an appropriately chosen interval. In the case of symmetrical waveforms like the square wave, a quarter cycle faithfully represents all four quarter cycles of the waveform. Therefore, it is acceptable to choose the first quarter cycle, which goes from 0 radians (0°) through π/2 radians (90°).</a:t>
            </a:r>
          </a:p>
        </p:txBody>
      </p:sp>
    </p:spTree>
    <p:extLst>
      <p:ext uri="{BB962C8B-B14F-4D97-AF65-F5344CB8AC3E}">
        <p14:creationId xmlns:p14="http://schemas.microsoft.com/office/powerpoint/2010/main" val="4048645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204" name="Google Shape;204;p39"/>
          <p:cNvSpPr/>
          <p:nvPr/>
        </p:nvSpPr>
        <p:spPr>
          <a:xfrm>
            <a:off x="8064175" y="259250"/>
            <a:ext cx="1167000" cy="11670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8A18973E-95F9-4258-A02A-39B6DFA7AD24}"/>
              </a:ext>
            </a:extLst>
          </p:cNvPr>
          <p:cNvSpPr txBox="1"/>
          <p:nvPr/>
        </p:nvSpPr>
        <p:spPr>
          <a:xfrm>
            <a:off x="0" y="0"/>
            <a:ext cx="9187702" cy="1569660"/>
          </a:xfrm>
          <a:prstGeom prst="rect">
            <a:avLst/>
          </a:prstGeom>
          <a:noFill/>
        </p:spPr>
        <p:txBody>
          <a:bodyPr wrap="square">
            <a:spAutoFit/>
          </a:bodyPr>
          <a:lstStyle/>
          <a:p>
            <a:r>
              <a:rPr lang="en-US" sz="1600" b="0" i="0">
                <a:solidFill>
                  <a:schemeClr val="bg1"/>
                </a:solidFill>
                <a:effectLst/>
                <a:latin typeface="Nunito" pitchFamily="2" charset="0"/>
              </a:rPr>
              <a:t>V </a:t>
            </a:r>
            <a:r>
              <a:rPr lang="en-US" sz="1600" b="0" i="0" baseline="-25000">
                <a:solidFill>
                  <a:schemeClr val="bg1"/>
                </a:solidFill>
                <a:effectLst/>
                <a:latin typeface="Nunito" pitchFamily="2" charset="0"/>
              </a:rPr>
              <a:t>rms</a:t>
            </a:r>
            <a:r>
              <a:rPr lang="en-US" sz="1600" b="0" i="0">
                <a:solidFill>
                  <a:schemeClr val="bg1"/>
                </a:solidFill>
                <a:effectLst/>
                <a:latin typeface="Nunito" pitchFamily="2" charset="0"/>
              </a:rPr>
              <a:t> is the value indicated by the vast majority of AC voltmeters. It is the value that, when applied across a resistance, produces that same amount of heat that a direct current (DC) voltage of the same magnitude would produce. For example, 1 V applied across a 1 Ω resistor produces 1 W of heat. A 1 V </a:t>
            </a:r>
            <a:r>
              <a:rPr lang="en-US" sz="1600" b="0" i="0" baseline="-25000">
                <a:solidFill>
                  <a:schemeClr val="bg1"/>
                </a:solidFill>
                <a:effectLst/>
                <a:latin typeface="Nunito" pitchFamily="2" charset="0"/>
              </a:rPr>
              <a:t>rms</a:t>
            </a:r>
            <a:r>
              <a:rPr lang="en-US" sz="1600" b="0" i="0">
                <a:solidFill>
                  <a:schemeClr val="bg1"/>
                </a:solidFill>
                <a:effectLst/>
                <a:latin typeface="Nunito" pitchFamily="2" charset="0"/>
              </a:rPr>
              <a:t> square wave applied across a 1 Ω resistor also produces 1 W of heat. That 1 V </a:t>
            </a:r>
            <a:r>
              <a:rPr lang="en-US" sz="1600" b="0" i="0" baseline="-25000">
                <a:solidFill>
                  <a:schemeClr val="bg1"/>
                </a:solidFill>
                <a:effectLst/>
                <a:latin typeface="Nunito" pitchFamily="2" charset="0"/>
              </a:rPr>
              <a:t>rms</a:t>
            </a:r>
            <a:r>
              <a:rPr lang="en-US" sz="1600" b="0" i="0">
                <a:solidFill>
                  <a:schemeClr val="bg1"/>
                </a:solidFill>
                <a:effectLst/>
                <a:latin typeface="Nunito" pitchFamily="2" charset="0"/>
              </a:rPr>
              <a:t> square wave has a peak voltage of 1 V.</a:t>
            </a:r>
          </a:p>
          <a:p>
            <a:endParaRPr lang="en-IN" sz="1600">
              <a:solidFill>
                <a:schemeClr val="bg1"/>
              </a:solidFill>
              <a:latin typeface="Nunito" pitchFamily="2" charset="0"/>
            </a:endParaRPr>
          </a:p>
        </p:txBody>
      </p:sp>
      <p:pic>
        <p:nvPicPr>
          <p:cNvPr id="17" name="Picture 16">
            <a:extLst>
              <a:ext uri="{FF2B5EF4-FFF2-40B4-BE49-F238E27FC236}">
                <a16:creationId xmlns:a16="http://schemas.microsoft.com/office/drawing/2014/main" id="{08BD1496-41B9-4221-ACE8-61E2AC7CA245}"/>
              </a:ext>
            </a:extLst>
          </p:cNvPr>
          <p:cNvPicPr>
            <a:picLocks noChangeAspect="1"/>
          </p:cNvPicPr>
          <p:nvPr/>
        </p:nvPicPr>
        <p:blipFill>
          <a:blip r:embed="rId3"/>
          <a:stretch>
            <a:fillRect/>
          </a:stretch>
        </p:blipFill>
        <p:spPr>
          <a:xfrm>
            <a:off x="6182685" y="2159735"/>
            <a:ext cx="2305372" cy="2191056"/>
          </a:xfrm>
          <a:prstGeom prst="rect">
            <a:avLst/>
          </a:prstGeom>
        </p:spPr>
      </p:pic>
      <p:pic>
        <p:nvPicPr>
          <p:cNvPr id="19" name="Picture 18">
            <a:extLst>
              <a:ext uri="{FF2B5EF4-FFF2-40B4-BE49-F238E27FC236}">
                <a16:creationId xmlns:a16="http://schemas.microsoft.com/office/drawing/2014/main" id="{DE239EEC-43D9-4DC7-8DD3-AA090AE978B0}"/>
              </a:ext>
            </a:extLst>
          </p:cNvPr>
          <p:cNvPicPr>
            <a:picLocks noChangeAspect="1"/>
          </p:cNvPicPr>
          <p:nvPr/>
        </p:nvPicPr>
        <p:blipFill>
          <a:blip r:embed="rId4"/>
          <a:stretch>
            <a:fillRect/>
          </a:stretch>
        </p:blipFill>
        <p:spPr>
          <a:xfrm>
            <a:off x="138231" y="2159735"/>
            <a:ext cx="5363323" cy="1038370"/>
          </a:xfrm>
          <a:prstGeom prst="rect">
            <a:avLst/>
          </a:prstGeom>
        </p:spPr>
      </p:pic>
      <p:sp>
        <p:nvSpPr>
          <p:cNvPr id="20" name="TextBox 19">
            <a:extLst>
              <a:ext uri="{FF2B5EF4-FFF2-40B4-BE49-F238E27FC236}">
                <a16:creationId xmlns:a16="http://schemas.microsoft.com/office/drawing/2014/main" id="{633124AD-08C1-4DA2-8BC5-07A16627D812}"/>
              </a:ext>
            </a:extLst>
          </p:cNvPr>
          <p:cNvSpPr txBox="1"/>
          <p:nvPr/>
        </p:nvSpPr>
        <p:spPr>
          <a:xfrm>
            <a:off x="57549" y="1620879"/>
            <a:ext cx="6349975" cy="400110"/>
          </a:xfrm>
          <a:prstGeom prst="rect">
            <a:avLst/>
          </a:prstGeom>
          <a:noFill/>
        </p:spPr>
        <p:txBody>
          <a:bodyPr wrap="square" rtlCol="0">
            <a:spAutoFit/>
          </a:bodyPr>
          <a:lstStyle/>
          <a:p>
            <a:r>
              <a:rPr lang="en-US" sz="2000" b="1" u="sng">
                <a:solidFill>
                  <a:schemeClr val="bg1"/>
                </a:solidFill>
                <a:latin typeface="Nunito" pitchFamily="2" charset="0"/>
              </a:rPr>
              <a:t>DERIVATION</a:t>
            </a:r>
            <a:r>
              <a:rPr lang="en-US" sz="2000" b="1" u="sng" dirty="0">
                <a:solidFill>
                  <a:schemeClr val="bg1"/>
                </a:solidFill>
                <a:latin typeface="Nunito" pitchFamily="2" charset="0"/>
              </a:rPr>
              <a:t> OF RMS VALUE FOR SQUARE WAVE</a:t>
            </a:r>
            <a:endParaRPr lang="en-IN" sz="2000" b="1" u="sng">
              <a:solidFill>
                <a:schemeClr val="bg1"/>
              </a:solidFill>
              <a:latin typeface="Nunito" pitchFamily="2" charset="0"/>
            </a:endParaRPr>
          </a:p>
        </p:txBody>
      </p:sp>
      <p:sp>
        <p:nvSpPr>
          <p:cNvPr id="21" name="TextBox 20">
            <a:extLst>
              <a:ext uri="{FF2B5EF4-FFF2-40B4-BE49-F238E27FC236}">
                <a16:creationId xmlns:a16="http://schemas.microsoft.com/office/drawing/2014/main" id="{CB5F21FA-6515-480E-A0F7-FE2698A89E3F}"/>
              </a:ext>
            </a:extLst>
          </p:cNvPr>
          <p:cNvSpPr txBox="1"/>
          <p:nvPr/>
        </p:nvSpPr>
        <p:spPr>
          <a:xfrm>
            <a:off x="215153" y="3765176"/>
            <a:ext cx="3671047" cy="338554"/>
          </a:xfrm>
          <a:prstGeom prst="rect">
            <a:avLst/>
          </a:prstGeom>
          <a:noFill/>
        </p:spPr>
        <p:txBody>
          <a:bodyPr wrap="square" rtlCol="0">
            <a:spAutoFit/>
          </a:bodyPr>
          <a:lstStyle/>
          <a:p>
            <a:r>
              <a:rPr lang="en-US" sz="1600">
                <a:solidFill>
                  <a:schemeClr val="bg1"/>
                </a:solidFill>
                <a:latin typeface="Nunito" pitchFamily="2" charset="0"/>
              </a:rPr>
              <a:t>So V </a:t>
            </a:r>
            <a:r>
              <a:rPr lang="en-US" sz="1600" baseline="-25000">
                <a:solidFill>
                  <a:schemeClr val="bg1"/>
                </a:solidFill>
                <a:latin typeface="Nunito" pitchFamily="2" charset="0"/>
              </a:rPr>
              <a:t>pk</a:t>
            </a:r>
            <a:r>
              <a:rPr lang="en-US" sz="1600">
                <a:solidFill>
                  <a:schemeClr val="bg1"/>
                </a:solidFill>
                <a:latin typeface="Nunito" pitchFamily="2" charset="0"/>
              </a:rPr>
              <a:t> = V </a:t>
            </a:r>
            <a:r>
              <a:rPr lang="en-US" sz="1600" baseline="-25000">
                <a:solidFill>
                  <a:schemeClr val="bg1"/>
                </a:solidFill>
                <a:latin typeface="Nunito" pitchFamily="2" charset="0"/>
              </a:rPr>
              <a:t>rms</a:t>
            </a:r>
            <a:endParaRPr lang="en-IN" sz="1600" baseline="-25000">
              <a:solidFill>
                <a:schemeClr val="bg1"/>
              </a:solidFill>
              <a:latin typeface="Nunito"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204" name="Google Shape;204;p39"/>
          <p:cNvSpPr/>
          <p:nvPr/>
        </p:nvSpPr>
        <p:spPr>
          <a:xfrm>
            <a:off x="8064175" y="259250"/>
            <a:ext cx="1167000" cy="11670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CF346C1-87D7-4D4E-90D4-09475FAC8148}"/>
              </a:ext>
            </a:extLst>
          </p:cNvPr>
          <p:cNvSpPr txBox="1"/>
          <p:nvPr/>
        </p:nvSpPr>
        <p:spPr>
          <a:xfrm>
            <a:off x="0" y="0"/>
            <a:ext cx="8673353" cy="338554"/>
          </a:xfrm>
          <a:prstGeom prst="rect">
            <a:avLst/>
          </a:prstGeom>
          <a:noFill/>
        </p:spPr>
        <p:txBody>
          <a:bodyPr wrap="square" rtlCol="0">
            <a:spAutoFit/>
          </a:bodyPr>
          <a:lstStyle/>
          <a:p>
            <a:r>
              <a:rPr lang="en-US" sz="1600" b="1" u="sng">
                <a:solidFill>
                  <a:schemeClr val="bg1"/>
                </a:solidFill>
                <a:latin typeface="Nunito" pitchFamily="2" charset="0"/>
              </a:rPr>
              <a:t>WHAT IS PEAK FACTOR?</a:t>
            </a:r>
            <a:endParaRPr lang="en-IN" sz="1600" b="1" u="sng">
              <a:solidFill>
                <a:schemeClr val="bg1"/>
              </a:solidFill>
              <a:latin typeface="Nunito" pitchFamily="2" charset="0"/>
            </a:endParaRPr>
          </a:p>
        </p:txBody>
      </p:sp>
      <p:sp>
        <p:nvSpPr>
          <p:cNvPr id="5" name="TextBox 4">
            <a:extLst>
              <a:ext uri="{FF2B5EF4-FFF2-40B4-BE49-F238E27FC236}">
                <a16:creationId xmlns:a16="http://schemas.microsoft.com/office/drawing/2014/main" id="{80D9ABD5-381A-437A-98F8-0CC33A080962}"/>
              </a:ext>
            </a:extLst>
          </p:cNvPr>
          <p:cNvSpPr txBox="1"/>
          <p:nvPr/>
        </p:nvSpPr>
        <p:spPr>
          <a:xfrm>
            <a:off x="0" y="338554"/>
            <a:ext cx="9144000" cy="1077218"/>
          </a:xfrm>
          <a:prstGeom prst="rect">
            <a:avLst/>
          </a:prstGeom>
          <a:noFill/>
        </p:spPr>
        <p:txBody>
          <a:bodyPr wrap="square">
            <a:spAutoFit/>
          </a:bodyPr>
          <a:lstStyle/>
          <a:p>
            <a:r>
              <a:rPr lang="en-US" sz="1600" b="1" i="0">
                <a:solidFill>
                  <a:schemeClr val="bg1"/>
                </a:solidFill>
                <a:effectLst/>
                <a:latin typeface="Nunito Sans" panose="020B0604020202020204" pitchFamily="2" charset="0"/>
              </a:rPr>
              <a:t>Definition:</a:t>
            </a:r>
          </a:p>
          <a:p>
            <a:r>
              <a:rPr lang="en-US" sz="1600" b="1" i="0">
                <a:solidFill>
                  <a:schemeClr val="bg1"/>
                </a:solidFill>
                <a:effectLst/>
                <a:latin typeface="Nunito Sans" panose="020B0604020202020204" pitchFamily="2" charset="0"/>
              </a:rPr>
              <a:t>Peak Factor </a:t>
            </a:r>
            <a:r>
              <a:rPr lang="en-US" sz="1600" b="0" i="0">
                <a:solidFill>
                  <a:schemeClr val="bg1"/>
                </a:solidFill>
                <a:effectLst/>
                <a:latin typeface="Nunito Sans" panose="020B0604020202020204" pitchFamily="2" charset="0"/>
              </a:rPr>
              <a:t>is defined as the ratio of maximum value to the R.M.S value of an alternating quantity. The alternating quantities can be voltage or current. The maximum value is the</a:t>
            </a:r>
            <a:r>
              <a:rPr lang="en-US" sz="1600" b="1" i="0">
                <a:solidFill>
                  <a:schemeClr val="bg1"/>
                </a:solidFill>
                <a:effectLst/>
                <a:latin typeface="Nunito Sans" panose="020B0604020202020204" pitchFamily="2" charset="0"/>
              </a:rPr>
              <a:t> peak value</a:t>
            </a:r>
            <a:r>
              <a:rPr lang="en-US" sz="1600" b="0" i="0">
                <a:solidFill>
                  <a:schemeClr val="bg1"/>
                </a:solidFill>
                <a:effectLst/>
                <a:latin typeface="Nunito Sans" panose="020B0604020202020204" pitchFamily="2" charset="0"/>
              </a:rPr>
              <a:t> or the </a:t>
            </a:r>
            <a:r>
              <a:rPr lang="en-US" sz="1600" b="1" i="0">
                <a:solidFill>
                  <a:schemeClr val="bg1"/>
                </a:solidFill>
                <a:effectLst/>
                <a:latin typeface="Nunito Sans" panose="020B0604020202020204" pitchFamily="2" charset="0"/>
              </a:rPr>
              <a:t>crest value</a:t>
            </a:r>
            <a:r>
              <a:rPr lang="en-US" sz="1600" b="0" i="0">
                <a:solidFill>
                  <a:schemeClr val="bg1"/>
                </a:solidFill>
                <a:effectLst/>
                <a:latin typeface="Nunito Sans" panose="020B0604020202020204" pitchFamily="2" charset="0"/>
              </a:rPr>
              <a:t> or the amplitude of the voltage or current.</a:t>
            </a:r>
            <a:endParaRPr lang="en-IN" sz="1600">
              <a:solidFill>
                <a:schemeClr val="bg1"/>
              </a:solidFill>
            </a:endParaRPr>
          </a:p>
        </p:txBody>
      </p:sp>
      <p:pic>
        <p:nvPicPr>
          <p:cNvPr id="6" name="Picture 5">
            <a:extLst>
              <a:ext uri="{FF2B5EF4-FFF2-40B4-BE49-F238E27FC236}">
                <a16:creationId xmlns:a16="http://schemas.microsoft.com/office/drawing/2014/main" id="{EE15699F-FC4B-4DDF-830E-D8647BCF7D1A}"/>
              </a:ext>
            </a:extLst>
          </p:cNvPr>
          <p:cNvPicPr>
            <a:picLocks noChangeAspect="1"/>
          </p:cNvPicPr>
          <p:nvPr/>
        </p:nvPicPr>
        <p:blipFill>
          <a:blip r:embed="rId3"/>
          <a:stretch>
            <a:fillRect/>
          </a:stretch>
        </p:blipFill>
        <p:spPr>
          <a:xfrm>
            <a:off x="2304180" y="1695505"/>
            <a:ext cx="4535639" cy="1657424"/>
          </a:xfrm>
          <a:prstGeom prst="rect">
            <a:avLst/>
          </a:prstGeom>
        </p:spPr>
      </p:pic>
      <p:sp>
        <p:nvSpPr>
          <p:cNvPr id="9" name="TextBox 8">
            <a:extLst>
              <a:ext uri="{FF2B5EF4-FFF2-40B4-BE49-F238E27FC236}">
                <a16:creationId xmlns:a16="http://schemas.microsoft.com/office/drawing/2014/main" id="{12A5ACC8-B6F3-4D1C-A386-52580601E5A8}"/>
              </a:ext>
            </a:extLst>
          </p:cNvPr>
          <p:cNvSpPr txBox="1"/>
          <p:nvPr/>
        </p:nvSpPr>
        <p:spPr>
          <a:xfrm>
            <a:off x="0" y="3435896"/>
            <a:ext cx="9144000" cy="830997"/>
          </a:xfrm>
          <a:prstGeom prst="rect">
            <a:avLst/>
          </a:prstGeom>
          <a:noFill/>
        </p:spPr>
        <p:txBody>
          <a:bodyPr wrap="square">
            <a:spAutoFit/>
          </a:bodyPr>
          <a:lstStyle/>
          <a:p>
            <a:r>
              <a:rPr lang="en-US" sz="1600" b="0" i="0">
                <a:solidFill>
                  <a:schemeClr val="bg1"/>
                </a:solidFill>
                <a:effectLst/>
                <a:latin typeface="Nunito" pitchFamily="2" charset="0"/>
              </a:rPr>
              <a:t>Where,</a:t>
            </a:r>
            <a:br>
              <a:rPr lang="en-US" sz="1600">
                <a:solidFill>
                  <a:schemeClr val="bg1"/>
                </a:solidFill>
                <a:latin typeface="Nunito" pitchFamily="2" charset="0"/>
              </a:rPr>
            </a:br>
            <a:r>
              <a:rPr lang="en-US" sz="1600" b="0" i="0">
                <a:solidFill>
                  <a:schemeClr val="bg1"/>
                </a:solidFill>
                <a:effectLst/>
                <a:latin typeface="Nunito" pitchFamily="2" charset="0"/>
              </a:rPr>
              <a:t>I </a:t>
            </a:r>
            <a:r>
              <a:rPr lang="en-US" sz="1600" b="0" i="0" baseline="-25000">
                <a:solidFill>
                  <a:schemeClr val="bg1"/>
                </a:solidFill>
                <a:effectLst/>
                <a:latin typeface="Nunito" pitchFamily="2" charset="0"/>
              </a:rPr>
              <a:t>m</a:t>
            </a:r>
            <a:r>
              <a:rPr lang="en-US" sz="1600" b="0" i="0">
                <a:solidFill>
                  <a:schemeClr val="bg1"/>
                </a:solidFill>
                <a:effectLst/>
                <a:latin typeface="Nunito" pitchFamily="2" charset="0"/>
              </a:rPr>
              <a:t> and E </a:t>
            </a:r>
            <a:r>
              <a:rPr lang="en-US" sz="1600" b="0" i="0" baseline="-25000">
                <a:solidFill>
                  <a:schemeClr val="bg1"/>
                </a:solidFill>
                <a:effectLst/>
                <a:latin typeface="Nunito" pitchFamily="2" charset="0"/>
              </a:rPr>
              <a:t>m</a:t>
            </a:r>
            <a:r>
              <a:rPr lang="en-US" sz="1600" b="0" i="0">
                <a:solidFill>
                  <a:schemeClr val="bg1"/>
                </a:solidFill>
                <a:effectLst/>
                <a:latin typeface="Nunito" pitchFamily="2" charset="0"/>
              </a:rPr>
              <a:t> are the maximum value of the current and the voltage respectively, and I </a:t>
            </a:r>
            <a:r>
              <a:rPr lang="en-US" sz="1600" b="0" i="0" baseline="-25000">
                <a:solidFill>
                  <a:schemeClr val="bg1"/>
                </a:solidFill>
                <a:effectLst/>
                <a:latin typeface="Nunito" pitchFamily="2" charset="0"/>
              </a:rPr>
              <a:t>rms </a:t>
            </a:r>
            <a:r>
              <a:rPr lang="en-US" sz="1600" b="0" i="0">
                <a:solidFill>
                  <a:schemeClr val="bg1"/>
                </a:solidFill>
                <a:effectLst/>
                <a:latin typeface="Nunito" pitchFamily="2" charset="0"/>
              </a:rPr>
              <a:t>and E </a:t>
            </a:r>
            <a:r>
              <a:rPr lang="en-US" sz="1600" b="0" i="0" baseline="-25000">
                <a:solidFill>
                  <a:schemeClr val="bg1"/>
                </a:solidFill>
                <a:effectLst/>
                <a:latin typeface="Nunito" pitchFamily="2" charset="0"/>
              </a:rPr>
              <a:t>rms </a:t>
            </a:r>
            <a:r>
              <a:rPr lang="en-US" sz="1600" b="0" i="0">
                <a:solidFill>
                  <a:schemeClr val="bg1"/>
                </a:solidFill>
                <a:effectLst/>
                <a:latin typeface="Nunito" pitchFamily="2" charset="0"/>
              </a:rPr>
              <a:t>are the roots mean square value of the alternating current and the voltage respectively.</a:t>
            </a:r>
            <a:endParaRPr lang="en-IN" sz="1600">
              <a:solidFill>
                <a:schemeClr val="bg1"/>
              </a:solidFill>
              <a:latin typeface="Nunito" pitchFamily="2" charset="0"/>
            </a:endParaRPr>
          </a:p>
        </p:txBody>
      </p:sp>
    </p:spTree>
    <p:extLst>
      <p:ext uri="{BB962C8B-B14F-4D97-AF65-F5344CB8AC3E}">
        <p14:creationId xmlns:p14="http://schemas.microsoft.com/office/powerpoint/2010/main" val="1455343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7543E3CA-FF8D-4355-9504-1B42B452DC3D}"/>
              </a:ext>
            </a:extLst>
          </p:cNvPr>
          <p:cNvSpPr txBox="1"/>
          <p:nvPr/>
        </p:nvSpPr>
        <p:spPr>
          <a:xfrm>
            <a:off x="0" y="134471"/>
            <a:ext cx="8807823" cy="3046988"/>
          </a:xfrm>
          <a:prstGeom prst="rect">
            <a:avLst/>
          </a:prstGeom>
          <a:noFill/>
        </p:spPr>
        <p:txBody>
          <a:bodyPr wrap="square" rtlCol="0">
            <a:spAutoFit/>
          </a:bodyPr>
          <a:lstStyle/>
          <a:p>
            <a:r>
              <a:rPr lang="en-US" sz="1600">
                <a:solidFill>
                  <a:schemeClr val="bg1"/>
                </a:solidFill>
                <a:latin typeface="Nunito" pitchFamily="2" charset="0"/>
              </a:rPr>
              <a:t>In the question it is asked that what is rms and peak factor </a:t>
            </a:r>
            <a:r>
              <a:rPr lang="en-US" sz="1600" b="1">
                <a:solidFill>
                  <a:schemeClr val="bg1"/>
                </a:solidFill>
                <a:latin typeface="Nunito" pitchFamily="2" charset="0"/>
              </a:rPr>
              <a:t>for square wave</a:t>
            </a:r>
            <a:r>
              <a:rPr lang="en-US" sz="1600">
                <a:solidFill>
                  <a:schemeClr val="bg1"/>
                </a:solidFill>
                <a:latin typeface="Nunito" pitchFamily="2" charset="0"/>
              </a:rPr>
              <a:t>;</a:t>
            </a:r>
          </a:p>
          <a:p>
            <a:r>
              <a:rPr lang="en-US" sz="1600">
                <a:solidFill>
                  <a:schemeClr val="bg1"/>
                </a:solidFill>
                <a:latin typeface="Nunito" pitchFamily="2" charset="0"/>
              </a:rPr>
              <a:t>Amplitude(Peak Voltage) = 100</a:t>
            </a:r>
          </a:p>
          <a:p>
            <a:r>
              <a:rPr lang="en-US" sz="1600">
                <a:solidFill>
                  <a:schemeClr val="bg1"/>
                </a:solidFill>
                <a:latin typeface="Nunito" pitchFamily="2" charset="0"/>
              </a:rPr>
              <a:t>Frequency = 25</a:t>
            </a:r>
          </a:p>
          <a:p>
            <a:r>
              <a:rPr lang="en-US" sz="1600">
                <a:solidFill>
                  <a:schemeClr val="bg1"/>
                </a:solidFill>
                <a:latin typeface="Nunito" pitchFamily="2" charset="0"/>
              </a:rPr>
              <a:t>Now from above theory we have derived that in Square Wave V </a:t>
            </a:r>
            <a:r>
              <a:rPr lang="en-US" sz="1600" baseline="-25000">
                <a:solidFill>
                  <a:schemeClr val="bg1"/>
                </a:solidFill>
                <a:latin typeface="Nunito" pitchFamily="2" charset="0"/>
              </a:rPr>
              <a:t>PK</a:t>
            </a:r>
            <a:r>
              <a:rPr lang="en-US" sz="1600">
                <a:solidFill>
                  <a:schemeClr val="bg1"/>
                </a:solidFill>
                <a:latin typeface="Nunito" pitchFamily="2" charset="0"/>
              </a:rPr>
              <a:t> = V </a:t>
            </a:r>
            <a:r>
              <a:rPr lang="en-US" sz="1600" baseline="-25000">
                <a:solidFill>
                  <a:schemeClr val="bg1"/>
                </a:solidFill>
                <a:latin typeface="Nunito" pitchFamily="2" charset="0"/>
              </a:rPr>
              <a:t>RMS</a:t>
            </a:r>
          </a:p>
          <a:p>
            <a:r>
              <a:rPr lang="en-US" sz="1600">
                <a:solidFill>
                  <a:schemeClr val="bg1"/>
                </a:solidFill>
                <a:latin typeface="Nunito" pitchFamily="2" charset="0"/>
              </a:rPr>
              <a:t>So V </a:t>
            </a:r>
            <a:r>
              <a:rPr lang="en-US" sz="1600" baseline="-25000">
                <a:solidFill>
                  <a:schemeClr val="bg1"/>
                </a:solidFill>
                <a:latin typeface="Nunito" pitchFamily="2" charset="0"/>
              </a:rPr>
              <a:t>RMS</a:t>
            </a:r>
            <a:r>
              <a:rPr lang="en-US" sz="1600">
                <a:solidFill>
                  <a:schemeClr val="bg1"/>
                </a:solidFill>
                <a:latin typeface="Nunito" pitchFamily="2" charset="0"/>
              </a:rPr>
              <a:t> = 100 </a:t>
            </a:r>
          </a:p>
          <a:p>
            <a:endParaRPr lang="en-US" sz="1600">
              <a:solidFill>
                <a:schemeClr val="bg1"/>
              </a:solidFill>
              <a:latin typeface="Nunito" pitchFamily="2" charset="0"/>
            </a:endParaRPr>
          </a:p>
          <a:p>
            <a:r>
              <a:rPr lang="en-US" sz="1600">
                <a:solidFill>
                  <a:schemeClr val="bg1"/>
                </a:solidFill>
                <a:latin typeface="Nunito" pitchFamily="2" charset="0"/>
              </a:rPr>
              <a:t>For </a:t>
            </a:r>
            <a:r>
              <a:rPr lang="en-US" sz="1600" b="1">
                <a:solidFill>
                  <a:schemeClr val="bg1"/>
                </a:solidFill>
                <a:latin typeface="Nunito" pitchFamily="2" charset="0"/>
              </a:rPr>
              <a:t>Peak Factor</a:t>
            </a:r>
            <a:r>
              <a:rPr lang="en-US" sz="1600">
                <a:solidFill>
                  <a:schemeClr val="bg1"/>
                </a:solidFill>
                <a:latin typeface="Nunito" pitchFamily="2" charset="0"/>
              </a:rPr>
              <a:t>,</a:t>
            </a:r>
          </a:p>
          <a:p>
            <a:r>
              <a:rPr lang="en-US" sz="1600">
                <a:solidFill>
                  <a:schemeClr val="bg1"/>
                </a:solidFill>
                <a:latin typeface="Nunito" pitchFamily="2" charset="0"/>
              </a:rPr>
              <a:t>From definition we know that;</a:t>
            </a:r>
          </a:p>
          <a:p>
            <a:r>
              <a:rPr lang="en-US" sz="1600">
                <a:solidFill>
                  <a:schemeClr val="bg1"/>
                </a:solidFill>
                <a:latin typeface="Nunito" pitchFamily="2" charset="0"/>
              </a:rPr>
              <a:t>V </a:t>
            </a:r>
            <a:r>
              <a:rPr lang="en-US" sz="1600" baseline="-25000">
                <a:solidFill>
                  <a:schemeClr val="bg1"/>
                </a:solidFill>
                <a:latin typeface="Nunito" pitchFamily="2" charset="0"/>
              </a:rPr>
              <a:t>PK</a:t>
            </a:r>
            <a:r>
              <a:rPr lang="en-US" sz="1600">
                <a:solidFill>
                  <a:schemeClr val="bg1"/>
                </a:solidFill>
                <a:latin typeface="Nunito" pitchFamily="2" charset="0"/>
              </a:rPr>
              <a:t>/V </a:t>
            </a:r>
            <a:r>
              <a:rPr lang="en-US" sz="1600" baseline="-25000">
                <a:solidFill>
                  <a:schemeClr val="bg1"/>
                </a:solidFill>
                <a:latin typeface="Nunito" pitchFamily="2" charset="0"/>
              </a:rPr>
              <a:t>RMS</a:t>
            </a:r>
            <a:r>
              <a:rPr lang="en-US" sz="1600">
                <a:solidFill>
                  <a:schemeClr val="bg1"/>
                </a:solidFill>
                <a:latin typeface="Nunito" pitchFamily="2" charset="0"/>
              </a:rPr>
              <a:t> = Peak Factor</a:t>
            </a:r>
          </a:p>
          <a:p>
            <a:r>
              <a:rPr lang="en-US" sz="1600">
                <a:solidFill>
                  <a:schemeClr val="bg1"/>
                </a:solidFill>
                <a:latin typeface="Nunito" pitchFamily="2" charset="0"/>
              </a:rPr>
              <a:t>100/100 = 1</a:t>
            </a:r>
          </a:p>
          <a:p>
            <a:r>
              <a:rPr lang="en-US" sz="1600">
                <a:solidFill>
                  <a:schemeClr val="bg1"/>
                </a:solidFill>
                <a:latin typeface="Nunito" pitchFamily="2" charset="0"/>
              </a:rPr>
              <a:t>So Peak Factor = 1</a:t>
            </a:r>
          </a:p>
          <a:p>
            <a:endParaRPr lang="en-IN" sz="1600">
              <a:solidFill>
                <a:schemeClr val="bg1"/>
              </a:solidFill>
              <a:latin typeface="Nunito" pitchFamily="2" charset="0"/>
            </a:endParaRPr>
          </a:p>
        </p:txBody>
      </p:sp>
      <p:pic>
        <p:nvPicPr>
          <p:cNvPr id="4" name="Picture 3">
            <a:extLst>
              <a:ext uri="{FF2B5EF4-FFF2-40B4-BE49-F238E27FC236}">
                <a16:creationId xmlns:a16="http://schemas.microsoft.com/office/drawing/2014/main" id="{45E8AFBE-6851-4974-A32E-50933A2F0399}"/>
              </a:ext>
            </a:extLst>
          </p:cNvPr>
          <p:cNvPicPr>
            <a:picLocks noChangeAspect="1"/>
          </p:cNvPicPr>
          <p:nvPr/>
        </p:nvPicPr>
        <p:blipFill>
          <a:blip r:embed="rId3"/>
          <a:stretch>
            <a:fillRect/>
          </a:stretch>
        </p:blipFill>
        <p:spPr>
          <a:xfrm>
            <a:off x="3281082" y="1203512"/>
            <a:ext cx="5862917" cy="3939988"/>
          </a:xfrm>
          <a:prstGeom prst="rect">
            <a:avLst/>
          </a:prstGeom>
        </p:spPr>
      </p:pic>
    </p:spTree>
    <p:extLst>
      <p:ext uri="{BB962C8B-B14F-4D97-AF65-F5344CB8AC3E}">
        <p14:creationId xmlns:p14="http://schemas.microsoft.com/office/powerpoint/2010/main" val="3707587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33" name="Google Shape;233;p41"/>
          <p:cNvSpPr/>
          <p:nvPr/>
        </p:nvSpPr>
        <p:spPr>
          <a:xfrm>
            <a:off x="7314625" y="0"/>
            <a:ext cx="527700" cy="5277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DC87DBC1-5DE5-466F-A793-A0E27CC01145}"/>
              </a:ext>
            </a:extLst>
          </p:cNvPr>
          <p:cNvPicPr>
            <a:picLocks noChangeAspect="1"/>
          </p:cNvPicPr>
          <p:nvPr/>
        </p:nvPicPr>
        <p:blipFill>
          <a:blip r:embed="rId3"/>
          <a:stretch>
            <a:fillRect/>
          </a:stretch>
        </p:blipFill>
        <p:spPr>
          <a:xfrm>
            <a:off x="0" y="553286"/>
            <a:ext cx="9144000" cy="40369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204" name="Google Shape;204;p39"/>
          <p:cNvSpPr/>
          <p:nvPr/>
        </p:nvSpPr>
        <p:spPr>
          <a:xfrm>
            <a:off x="8064175" y="259250"/>
            <a:ext cx="1167000" cy="11670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F0BDE69-4C6E-487E-A5DD-ACA06FB3E8DD}"/>
              </a:ext>
            </a:extLst>
          </p:cNvPr>
          <p:cNvSpPr txBox="1"/>
          <p:nvPr/>
        </p:nvSpPr>
        <p:spPr>
          <a:xfrm>
            <a:off x="0" y="0"/>
            <a:ext cx="914400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latin typeface="Nunito"/>
              </a:rPr>
              <a:t>5.Calculate the RMS value and form factor for a symmetrical triangular wave of peak magnitude 100 and 25 Hz.</a:t>
            </a:r>
          </a:p>
          <a:p>
            <a:endParaRPr lang="en-US" sz="1600">
              <a:solidFill>
                <a:schemeClr val="bg1"/>
              </a:solidFill>
              <a:latin typeface="Nunito" pitchFamily="2" charset="0"/>
            </a:endParaRPr>
          </a:p>
          <a:p>
            <a:r>
              <a:rPr lang="en-US" sz="1600" dirty="0">
                <a:solidFill>
                  <a:schemeClr val="bg1"/>
                </a:solidFill>
                <a:latin typeface="Nunito"/>
              </a:rPr>
              <a:t>Sol:</a:t>
            </a:r>
          </a:p>
          <a:p>
            <a:r>
              <a:rPr lang="en-US" sz="1600" dirty="0">
                <a:solidFill>
                  <a:schemeClr val="bg1"/>
                </a:solidFill>
              </a:rPr>
              <a:t>Root mean square or R.M.S. value of Alternating current is defined as that </a:t>
            </a:r>
            <a:r>
              <a:rPr lang="en-US" sz="1600" b="1" dirty="0">
                <a:solidFill>
                  <a:schemeClr val="bg1"/>
                </a:solidFill>
              </a:rPr>
              <a:t>value of steady current, which would generate the same amount of heat in each resistance is given time</a:t>
            </a:r>
            <a:r>
              <a:rPr lang="en-US" sz="1600" dirty="0">
                <a:solidFill>
                  <a:schemeClr val="bg1"/>
                </a:solidFill>
              </a:rPr>
              <a:t>, as is done by A.C. current , when maintained across the same resistance for the same time.</a:t>
            </a:r>
            <a:endParaRPr lang="en-US" dirty="0">
              <a:solidFill>
                <a:schemeClr val="bg1"/>
              </a:solidFill>
            </a:endParaRPr>
          </a:p>
          <a:p>
            <a:endParaRPr lang="en-US" sz="1600">
              <a:solidFill>
                <a:schemeClr val="bg1"/>
              </a:solidFill>
              <a:latin typeface="Nunito" pitchFamily="2" charset="0"/>
            </a:endParaRPr>
          </a:p>
          <a:p>
            <a:r>
              <a:rPr lang="en-US" sz="1600" dirty="0">
                <a:solidFill>
                  <a:schemeClr val="bg1"/>
                </a:solidFill>
                <a:latin typeface="Nunito"/>
              </a:rPr>
              <a:t>Given that,</a:t>
            </a:r>
            <a:endParaRPr lang="en-US" dirty="0">
              <a:solidFill>
                <a:schemeClr val="bg1"/>
              </a:solidFill>
              <a:latin typeface="Nunito"/>
            </a:endParaRPr>
          </a:p>
          <a:p>
            <a:endParaRPr lang="en-US" sz="1600">
              <a:solidFill>
                <a:schemeClr val="bg1"/>
              </a:solidFill>
              <a:latin typeface="Nunito" pitchFamily="2" charset="0"/>
            </a:endParaRPr>
          </a:p>
          <a:p>
            <a:r>
              <a:rPr lang="en-US" sz="1600" dirty="0">
                <a:solidFill>
                  <a:schemeClr val="bg1"/>
                </a:solidFill>
                <a:latin typeface="Nunito"/>
              </a:rPr>
              <a:t>                Amplitude = 100</a:t>
            </a:r>
          </a:p>
          <a:p>
            <a:endParaRPr lang="en-US" sz="1600">
              <a:solidFill>
                <a:schemeClr val="bg1"/>
              </a:solidFill>
              <a:latin typeface="Nunito" pitchFamily="2" charset="0"/>
            </a:endParaRPr>
          </a:p>
          <a:p>
            <a:r>
              <a:rPr lang="en-US" sz="1600" dirty="0">
                <a:solidFill>
                  <a:schemeClr val="bg1"/>
                </a:solidFill>
                <a:latin typeface="Nunito"/>
              </a:rPr>
              <a:t>                Frequency = 25Hz</a:t>
            </a:r>
          </a:p>
          <a:p>
            <a:r>
              <a:rPr lang="en-US" sz="1600" dirty="0">
                <a:solidFill>
                  <a:schemeClr val="bg1"/>
                </a:solidFill>
                <a:latin typeface="Nunito"/>
              </a:rPr>
              <a:t>We know that for symmetrical triangular wave,</a:t>
            </a:r>
          </a:p>
          <a:p>
            <a:endParaRPr lang="en-US" sz="1600">
              <a:solidFill>
                <a:schemeClr val="bg1"/>
              </a:solidFill>
              <a:latin typeface="Nunito" pitchFamily="2" charset="0"/>
            </a:endParaRPr>
          </a:p>
          <a:p>
            <a:r>
              <a:rPr lang="en-US" sz="1600" dirty="0">
                <a:solidFill>
                  <a:schemeClr val="bg1"/>
                </a:solidFill>
                <a:latin typeface="Nunito"/>
              </a:rPr>
              <a:t>      RMS value = 1/sqrt(3)*Amplitude</a:t>
            </a:r>
          </a:p>
          <a:p>
            <a:endParaRPr lang="en-US" sz="1600">
              <a:solidFill>
                <a:schemeClr val="bg1"/>
              </a:solidFill>
              <a:latin typeface="Nunito" pitchFamily="2" charset="0"/>
            </a:endParaRPr>
          </a:p>
          <a:p>
            <a:r>
              <a:rPr lang="en-US" sz="1600" dirty="0">
                <a:solidFill>
                  <a:schemeClr val="bg1"/>
                </a:solidFill>
                <a:latin typeface="Nunito"/>
              </a:rPr>
              <a:t>                           =  100/sqrt(3)</a:t>
            </a:r>
          </a:p>
          <a:p>
            <a:r>
              <a:rPr lang="en-US" sz="1600" dirty="0">
                <a:solidFill>
                  <a:schemeClr val="bg1"/>
                </a:solidFill>
                <a:latin typeface="Nunito"/>
              </a:rPr>
              <a:t>   </a:t>
            </a:r>
          </a:p>
          <a:p>
            <a:r>
              <a:rPr lang="en-US" sz="1600" dirty="0">
                <a:solidFill>
                  <a:schemeClr val="bg1"/>
                </a:solidFill>
                <a:latin typeface="Nunito"/>
              </a:rPr>
              <a:t>                           =  57.73</a:t>
            </a:r>
          </a:p>
          <a:p>
            <a:endParaRPr lang="en-US" sz="1600">
              <a:solidFill>
                <a:schemeClr val="bg1"/>
              </a:solidFill>
              <a:latin typeface="Thasadith"/>
            </a:endParaRPr>
          </a:p>
        </p:txBody>
      </p:sp>
    </p:spTree>
    <p:extLst>
      <p:ext uri="{BB962C8B-B14F-4D97-AF65-F5344CB8AC3E}">
        <p14:creationId xmlns:p14="http://schemas.microsoft.com/office/powerpoint/2010/main" val="2749253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C9449FC1-112C-4C50-B849-5199AF3FC11B}"/>
              </a:ext>
            </a:extLst>
          </p:cNvPr>
          <p:cNvSpPr txBox="1"/>
          <p:nvPr/>
        </p:nvSpPr>
        <p:spPr>
          <a:xfrm>
            <a:off x="528451" y="457941"/>
            <a:ext cx="459871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Nunito"/>
                <a:cs typeface="Thasadith"/>
              </a:rPr>
              <a:t>Average value = ½*Amplitude</a:t>
            </a:r>
          </a:p>
          <a:p>
            <a:endParaRPr lang="en-US" sz="1600">
              <a:solidFill>
                <a:schemeClr val="bg1"/>
              </a:solidFill>
              <a:latin typeface="Nunito" pitchFamily="2" charset="0"/>
              <a:cs typeface="Thasadith"/>
            </a:endParaRPr>
          </a:p>
          <a:p>
            <a:r>
              <a:rPr lang="en-US" sz="1600">
                <a:solidFill>
                  <a:schemeClr val="bg1"/>
                </a:solidFill>
                <a:latin typeface="Nunito"/>
                <a:cs typeface="Thasadith"/>
              </a:rPr>
              <a:t>                            =  ½*100  </a:t>
            </a:r>
          </a:p>
          <a:p>
            <a:endParaRPr lang="en-US" sz="1600">
              <a:solidFill>
                <a:schemeClr val="bg1"/>
              </a:solidFill>
              <a:latin typeface="Nunito" pitchFamily="2" charset="0"/>
              <a:cs typeface="Thasadith"/>
            </a:endParaRPr>
          </a:p>
          <a:p>
            <a:r>
              <a:rPr lang="en-US" sz="1600">
                <a:solidFill>
                  <a:schemeClr val="bg1"/>
                </a:solidFill>
                <a:latin typeface="Nunito"/>
                <a:cs typeface="Thasadith"/>
              </a:rPr>
              <a:t>                            =  50</a:t>
            </a:r>
          </a:p>
          <a:p>
            <a:endParaRPr lang="en-US" sz="1600">
              <a:solidFill>
                <a:schemeClr val="bg1"/>
              </a:solidFill>
              <a:latin typeface="Nunito" pitchFamily="2" charset="0"/>
              <a:cs typeface="Thasadith"/>
            </a:endParaRPr>
          </a:p>
          <a:p>
            <a:r>
              <a:rPr lang="en-US" sz="1600">
                <a:solidFill>
                  <a:schemeClr val="bg1"/>
                </a:solidFill>
                <a:latin typeface="Nunito"/>
                <a:cs typeface="Thasadith"/>
              </a:rPr>
              <a:t>Formfactor =</a:t>
            </a:r>
            <a:r>
              <a:rPr lang="en-US" sz="1600" dirty="0">
                <a:solidFill>
                  <a:schemeClr val="bg1"/>
                </a:solidFill>
                <a:latin typeface="Nunito"/>
                <a:cs typeface="Thasadith"/>
              </a:rPr>
              <a:t>       </a:t>
            </a:r>
            <a:r>
              <a:rPr lang="en-US" sz="1600">
                <a:solidFill>
                  <a:schemeClr val="bg1"/>
                </a:solidFill>
                <a:latin typeface="Nunito"/>
                <a:cs typeface="Thasadith"/>
              </a:rPr>
              <a:t>RMS value </a:t>
            </a:r>
            <a:endParaRPr lang="en-US" sz="1600" dirty="0">
              <a:solidFill>
                <a:schemeClr val="bg1"/>
              </a:solidFill>
              <a:latin typeface="Nunito"/>
              <a:cs typeface="Thasadith"/>
            </a:endParaRPr>
          </a:p>
          <a:p>
            <a:r>
              <a:rPr lang="en-US" sz="1600" dirty="0">
                <a:solidFill>
                  <a:schemeClr val="bg1"/>
                </a:solidFill>
                <a:latin typeface="Nunito"/>
                <a:cs typeface="Thasadith"/>
              </a:rPr>
              <a:t>                           </a:t>
            </a:r>
            <a:r>
              <a:rPr lang="en-US" sz="1600">
                <a:solidFill>
                  <a:schemeClr val="bg1"/>
                </a:solidFill>
                <a:latin typeface="Nunito"/>
                <a:cs typeface="Thasadith"/>
              </a:rPr>
              <a:t>---------------</a:t>
            </a:r>
          </a:p>
          <a:p>
            <a:r>
              <a:rPr lang="en-US" sz="1600">
                <a:solidFill>
                  <a:schemeClr val="bg1"/>
                </a:solidFill>
                <a:latin typeface="Nunito"/>
                <a:cs typeface="Thasadith"/>
              </a:rPr>
              <a:t>                           Average value</a:t>
            </a:r>
          </a:p>
          <a:p>
            <a:endParaRPr lang="en-US" sz="1600">
              <a:solidFill>
                <a:schemeClr val="bg1"/>
              </a:solidFill>
              <a:latin typeface="Nunito" pitchFamily="2" charset="0"/>
              <a:cs typeface="Thasadith"/>
            </a:endParaRPr>
          </a:p>
          <a:p>
            <a:r>
              <a:rPr lang="en-US" sz="1600">
                <a:solidFill>
                  <a:schemeClr val="bg1"/>
                </a:solidFill>
                <a:latin typeface="Nunito"/>
                <a:cs typeface="Thasadith"/>
              </a:rPr>
              <a:t>                       =  57.73/50</a:t>
            </a:r>
          </a:p>
          <a:p>
            <a:endParaRPr lang="en-US" sz="1600">
              <a:solidFill>
                <a:schemeClr val="bg1"/>
              </a:solidFill>
              <a:latin typeface="Nunito" pitchFamily="2" charset="0"/>
              <a:cs typeface="Thasadith"/>
            </a:endParaRPr>
          </a:p>
          <a:p>
            <a:r>
              <a:rPr lang="en-US" sz="1600">
                <a:solidFill>
                  <a:schemeClr val="bg1"/>
                </a:solidFill>
                <a:latin typeface="Nunito"/>
                <a:cs typeface="Thasadith"/>
              </a:rPr>
              <a:t>                       =  1.155</a:t>
            </a:r>
          </a:p>
          <a:p>
            <a:endParaRPr lang="en-US" sz="1600">
              <a:solidFill>
                <a:schemeClr val="bg1"/>
              </a:solidFill>
              <a:latin typeface="Nunito"/>
              <a:cs typeface="Thasadith"/>
            </a:endParaRPr>
          </a:p>
          <a:p>
            <a:endParaRPr lang="en-US" sz="1600">
              <a:solidFill>
                <a:schemeClr val="bg1"/>
              </a:solidFill>
              <a:latin typeface="Thasadith"/>
              <a:cs typeface="Thasadith"/>
            </a:endParaRPr>
          </a:p>
        </p:txBody>
      </p:sp>
      <p:pic>
        <p:nvPicPr>
          <p:cNvPr id="3" name="Picture 3" descr="Graphical user interface, application&#10;&#10;Description automatically generated">
            <a:extLst>
              <a:ext uri="{FF2B5EF4-FFF2-40B4-BE49-F238E27FC236}">
                <a16:creationId xmlns:a16="http://schemas.microsoft.com/office/drawing/2014/main" id="{08A7A6D2-000E-48B8-B882-351C772923D7}"/>
              </a:ext>
            </a:extLst>
          </p:cNvPr>
          <p:cNvPicPr>
            <a:picLocks noChangeAspect="1"/>
          </p:cNvPicPr>
          <p:nvPr/>
        </p:nvPicPr>
        <p:blipFill rotWithShape="1">
          <a:blip r:embed="rId3"/>
          <a:srcRect l="-332" t="10132" r="-1990" b="12114"/>
          <a:stretch/>
        </p:blipFill>
        <p:spPr>
          <a:xfrm>
            <a:off x="3868387" y="763732"/>
            <a:ext cx="4583981" cy="26153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33" name="Google Shape;233;p41"/>
          <p:cNvSpPr/>
          <p:nvPr/>
        </p:nvSpPr>
        <p:spPr>
          <a:xfrm>
            <a:off x="7314625" y="0"/>
            <a:ext cx="527700" cy="5277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E9AB897-993B-4D3C-8E69-B28BC716DCE0}"/>
              </a:ext>
            </a:extLst>
          </p:cNvPr>
          <p:cNvSpPr txBox="1"/>
          <p:nvPr/>
        </p:nvSpPr>
        <p:spPr>
          <a:xfrm>
            <a:off x="617515" y="146214"/>
            <a:ext cx="82800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6"/>
                </a:solidFill>
                <a:latin typeface="Nunito"/>
              </a:rPr>
              <a:t>6) Using MATLAB/Python/Octave plot the signal mentioned in questions 4 and 5 with and without the help of built-in functions. </a:t>
            </a:r>
          </a:p>
        </p:txBody>
      </p:sp>
      <p:pic>
        <p:nvPicPr>
          <p:cNvPr id="3" name="Picture 3" descr="Graphical user interface, text, application&#10;&#10;Description automatically generated">
            <a:extLst>
              <a:ext uri="{FF2B5EF4-FFF2-40B4-BE49-F238E27FC236}">
                <a16:creationId xmlns:a16="http://schemas.microsoft.com/office/drawing/2014/main" id="{63549C17-F022-4B46-87F8-04DC3BC545D1}"/>
              </a:ext>
            </a:extLst>
          </p:cNvPr>
          <p:cNvPicPr>
            <a:picLocks noChangeAspect="1"/>
          </p:cNvPicPr>
          <p:nvPr/>
        </p:nvPicPr>
        <p:blipFill rotWithShape="1">
          <a:blip r:embed="rId3"/>
          <a:srcRect l="21593" t="19038" r="36783" b="57051"/>
          <a:stretch/>
        </p:blipFill>
        <p:spPr>
          <a:xfrm>
            <a:off x="365167" y="1686851"/>
            <a:ext cx="8413619" cy="3237971"/>
          </a:xfrm>
          <a:prstGeom prst="rect">
            <a:avLst/>
          </a:prstGeom>
        </p:spPr>
      </p:pic>
      <p:sp>
        <p:nvSpPr>
          <p:cNvPr id="4" name="TextBox 3">
            <a:extLst>
              <a:ext uri="{FF2B5EF4-FFF2-40B4-BE49-F238E27FC236}">
                <a16:creationId xmlns:a16="http://schemas.microsoft.com/office/drawing/2014/main" id="{3C00FC2B-2F66-44EC-8F50-C9DF6574F686}"/>
              </a:ext>
            </a:extLst>
          </p:cNvPr>
          <p:cNvSpPr txBox="1"/>
          <p:nvPr/>
        </p:nvSpPr>
        <p:spPr>
          <a:xfrm>
            <a:off x="1612075" y="1066552"/>
            <a:ext cx="57268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solidFill>
                  <a:schemeClr val="accent6"/>
                </a:solidFill>
                <a:latin typeface="Nunito"/>
              </a:rPr>
              <a:t>SQUARE WAVE FORM SIGNAL (with build in function)</a:t>
            </a:r>
          </a:p>
        </p:txBody>
      </p:sp>
    </p:spTree>
    <p:extLst>
      <p:ext uri="{BB962C8B-B14F-4D97-AF65-F5344CB8AC3E}">
        <p14:creationId xmlns:p14="http://schemas.microsoft.com/office/powerpoint/2010/main" val="50506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Google Shape;141;p33"/>
          <p:cNvSpPr/>
          <p:nvPr/>
        </p:nvSpPr>
        <p:spPr>
          <a:xfrm>
            <a:off x="5668225" y="477150"/>
            <a:ext cx="685800" cy="6858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63E55D5-C903-4770-8991-0B5DE5640977}"/>
              </a:ext>
            </a:extLst>
          </p:cNvPr>
          <p:cNvSpPr txBox="1"/>
          <p:nvPr/>
        </p:nvSpPr>
        <p:spPr>
          <a:xfrm>
            <a:off x="0" y="0"/>
            <a:ext cx="9144000" cy="584775"/>
          </a:xfrm>
          <a:prstGeom prst="rect">
            <a:avLst/>
          </a:prstGeom>
          <a:noFill/>
        </p:spPr>
        <p:txBody>
          <a:bodyPr wrap="square" rtlCol="0">
            <a:spAutoFit/>
          </a:bodyPr>
          <a:lstStyle/>
          <a:p>
            <a:pPr algn="ctr"/>
            <a:r>
              <a:rPr lang="en-US" sz="3200" b="1" u="sng">
                <a:solidFill>
                  <a:schemeClr val="bg1"/>
                </a:solidFill>
                <a:latin typeface="Algerian" panose="04020705040A02060702" pitchFamily="82" charset="0"/>
              </a:rPr>
              <a:t>CONTRIBUTION</a:t>
            </a:r>
            <a:endParaRPr lang="en-IN" sz="3200" b="1" u="sng">
              <a:solidFill>
                <a:schemeClr val="bg1"/>
              </a:solidFill>
              <a:latin typeface="Algerian" panose="04020705040A02060702" pitchFamily="82" charset="0"/>
            </a:endParaRPr>
          </a:p>
        </p:txBody>
      </p:sp>
      <p:sp>
        <p:nvSpPr>
          <p:cNvPr id="3" name="TextBox 2">
            <a:extLst>
              <a:ext uri="{FF2B5EF4-FFF2-40B4-BE49-F238E27FC236}">
                <a16:creationId xmlns:a16="http://schemas.microsoft.com/office/drawing/2014/main" id="{C4600A9D-CC48-444E-9157-F1636971228F}"/>
              </a:ext>
            </a:extLst>
          </p:cNvPr>
          <p:cNvSpPr txBox="1"/>
          <p:nvPr/>
        </p:nvSpPr>
        <p:spPr>
          <a:xfrm>
            <a:off x="0" y="1408778"/>
            <a:ext cx="9144000" cy="2554545"/>
          </a:xfrm>
          <a:prstGeom prst="rect">
            <a:avLst/>
          </a:prstGeom>
          <a:noFill/>
        </p:spPr>
        <p:txBody>
          <a:bodyPr wrap="square" rtlCol="0">
            <a:spAutoFit/>
          </a:bodyPr>
          <a:lstStyle/>
          <a:p>
            <a:pPr algn="ctr"/>
            <a:r>
              <a:rPr lang="en-US" sz="3200" b="1" dirty="0">
                <a:solidFill>
                  <a:schemeClr val="bg1"/>
                </a:solidFill>
                <a:latin typeface="Thasadith" panose="020B0604020202020204" charset="-34"/>
                <a:cs typeface="Thasadith" panose="020B0604020202020204" charset="-34"/>
              </a:rPr>
              <a:t>YARRAM SRI SATHWIK REDDY</a:t>
            </a:r>
          </a:p>
          <a:p>
            <a:pPr algn="ctr"/>
            <a:r>
              <a:rPr lang="en-US" sz="3200" b="1" dirty="0">
                <a:solidFill>
                  <a:schemeClr val="bg1"/>
                </a:solidFill>
                <a:latin typeface="Thasadith" panose="020B0604020202020204" charset="-34"/>
                <a:cs typeface="Thasadith" panose="020B0604020202020204" charset="-34"/>
              </a:rPr>
              <a:t>MAREDDY MOHIT SASANK REDDY</a:t>
            </a:r>
          </a:p>
          <a:p>
            <a:pPr algn="ctr"/>
            <a:r>
              <a:rPr lang="en-US" sz="3200" b="1" dirty="0">
                <a:solidFill>
                  <a:schemeClr val="bg1"/>
                </a:solidFill>
                <a:latin typeface="Thasadith" panose="020B0604020202020204" charset="-34"/>
                <a:cs typeface="Thasadith" panose="020B0604020202020204" charset="-34"/>
              </a:rPr>
              <a:t>MAREDDY MOHIT SASANK REDDY</a:t>
            </a:r>
          </a:p>
          <a:p>
            <a:pPr algn="ctr"/>
            <a:r>
              <a:rPr lang="en-US" sz="3200" b="1" dirty="0">
                <a:solidFill>
                  <a:schemeClr val="bg1"/>
                </a:solidFill>
                <a:latin typeface="Thasadith" panose="020B0604020202020204" charset="-34"/>
                <a:cs typeface="Thasadith" panose="020B0604020202020204" charset="-34"/>
              </a:rPr>
              <a:t>VIKHYAT BANSAL</a:t>
            </a:r>
          </a:p>
          <a:p>
            <a:pPr algn="ctr"/>
            <a:r>
              <a:rPr lang="en-US" sz="3200" b="1" dirty="0">
                <a:solidFill>
                  <a:schemeClr val="bg1"/>
                </a:solidFill>
                <a:latin typeface="Thasadith" panose="020B0604020202020204" charset="-34"/>
                <a:cs typeface="Thasadith" panose="020B0604020202020204" charset="-34"/>
              </a:rPr>
              <a:t>VIGNESH M.</a:t>
            </a:r>
            <a:endParaRPr lang="en-IN" sz="3200" b="1" dirty="0">
              <a:solidFill>
                <a:schemeClr val="bg1"/>
              </a:solidFill>
              <a:latin typeface="Thasadith" panose="020B0604020202020204" charset="-34"/>
              <a:cs typeface="Thasadith" panose="020B0604020202020204" charset="-34"/>
            </a:endParaRPr>
          </a:p>
        </p:txBody>
      </p:sp>
    </p:spTree>
    <p:extLst>
      <p:ext uri="{BB962C8B-B14F-4D97-AF65-F5344CB8AC3E}">
        <p14:creationId xmlns:p14="http://schemas.microsoft.com/office/powerpoint/2010/main" val="2044673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43"/>
          <p:cNvSpPr/>
          <p:nvPr/>
        </p:nvSpPr>
        <p:spPr>
          <a:xfrm>
            <a:off x="8306100" y="3408175"/>
            <a:ext cx="701400" cy="7014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Graphical user interface, application&#10;&#10;Description automatically generated">
            <a:extLst>
              <a:ext uri="{FF2B5EF4-FFF2-40B4-BE49-F238E27FC236}">
                <a16:creationId xmlns:a16="http://schemas.microsoft.com/office/drawing/2014/main" id="{CCC2F51D-8F41-45F8-AB26-8A29B31B0232}"/>
              </a:ext>
            </a:extLst>
          </p:cNvPr>
          <p:cNvPicPr>
            <a:picLocks noChangeAspect="1"/>
          </p:cNvPicPr>
          <p:nvPr/>
        </p:nvPicPr>
        <p:blipFill rotWithShape="1">
          <a:blip r:embed="rId3"/>
          <a:srcRect l="30460" t="27400" r="33790" b="22862"/>
          <a:stretch/>
        </p:blipFill>
        <p:spPr>
          <a:xfrm>
            <a:off x="1530433" y="167368"/>
            <a:ext cx="6161918" cy="48091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43"/>
          <p:cNvSpPr/>
          <p:nvPr/>
        </p:nvSpPr>
        <p:spPr>
          <a:xfrm>
            <a:off x="8306100" y="3408175"/>
            <a:ext cx="701400" cy="701400"/>
          </a:xfrm>
          <a:prstGeom prst="ellipse">
            <a:avLst/>
          </a:prstGeom>
          <a:gradFill>
            <a:gsLst>
              <a:gs pos="0">
                <a:srgbClr val="CF4E8B">
                  <a:alpha val="70980"/>
                </a:srgbClr>
              </a:gs>
              <a:gs pos="31000">
                <a:srgbClr val="CF4E8B">
                  <a:alpha val="32549"/>
                </a:srgbClr>
              </a:gs>
              <a:gs pos="100000">
                <a:srgbClr val="CF4E8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Graphical user interface, text, application&#10;&#10;Description automatically generated">
            <a:extLst>
              <a:ext uri="{FF2B5EF4-FFF2-40B4-BE49-F238E27FC236}">
                <a16:creationId xmlns:a16="http://schemas.microsoft.com/office/drawing/2014/main" id="{E6AA6EE3-CCEF-4E50-B190-206CF72A2A00}"/>
              </a:ext>
            </a:extLst>
          </p:cNvPr>
          <p:cNvPicPr>
            <a:picLocks noChangeAspect="1"/>
          </p:cNvPicPr>
          <p:nvPr/>
        </p:nvPicPr>
        <p:blipFill rotWithShape="1">
          <a:blip r:embed="rId3"/>
          <a:srcRect l="21664" t="19298" r="36437" b="54864"/>
          <a:stretch/>
        </p:blipFill>
        <p:spPr>
          <a:xfrm>
            <a:off x="387296" y="1087706"/>
            <a:ext cx="8270205" cy="3747959"/>
          </a:xfrm>
          <a:prstGeom prst="rect">
            <a:avLst/>
          </a:prstGeom>
        </p:spPr>
      </p:pic>
      <p:sp>
        <p:nvSpPr>
          <p:cNvPr id="3" name="TextBox 2">
            <a:extLst>
              <a:ext uri="{FF2B5EF4-FFF2-40B4-BE49-F238E27FC236}">
                <a16:creationId xmlns:a16="http://schemas.microsoft.com/office/drawing/2014/main" id="{BAF80C68-6B71-427D-AD47-98174360D9A2}"/>
              </a:ext>
            </a:extLst>
          </p:cNvPr>
          <p:cNvSpPr txBox="1"/>
          <p:nvPr/>
        </p:nvSpPr>
        <p:spPr>
          <a:xfrm>
            <a:off x="1330035" y="480208"/>
            <a:ext cx="61573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solidFill>
                  <a:schemeClr val="accent6"/>
                </a:solidFill>
                <a:latin typeface="Nunito"/>
              </a:rPr>
              <a:t>TRIANGULAR WAVE FORM SIGNAL (with build-in functions)</a:t>
            </a:r>
          </a:p>
        </p:txBody>
      </p:sp>
    </p:spTree>
    <p:extLst>
      <p:ext uri="{BB962C8B-B14F-4D97-AF65-F5344CB8AC3E}">
        <p14:creationId xmlns:p14="http://schemas.microsoft.com/office/powerpoint/2010/main" val="3463166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C799A74C-9C7E-42CD-A2E5-983B629EB1D2}"/>
              </a:ext>
            </a:extLst>
          </p:cNvPr>
          <p:cNvPicPr>
            <a:picLocks noChangeAspect="1"/>
          </p:cNvPicPr>
          <p:nvPr/>
        </p:nvPicPr>
        <p:blipFill rotWithShape="1">
          <a:blip r:embed="rId3"/>
          <a:srcRect l="31669" t="26389" r="32648" b="25174"/>
          <a:stretch/>
        </p:blipFill>
        <p:spPr>
          <a:xfrm>
            <a:off x="1448790" y="219322"/>
            <a:ext cx="6141190" cy="46994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TextBox 2">
            <a:extLst>
              <a:ext uri="{FF2B5EF4-FFF2-40B4-BE49-F238E27FC236}">
                <a16:creationId xmlns:a16="http://schemas.microsoft.com/office/drawing/2014/main" id="{AEAF5213-CBE2-432C-B236-EF4253602906}"/>
              </a:ext>
            </a:extLst>
          </p:cNvPr>
          <p:cNvSpPr txBox="1"/>
          <p:nvPr/>
        </p:nvSpPr>
        <p:spPr>
          <a:xfrm>
            <a:off x="1530431" y="220435"/>
            <a:ext cx="61573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solidFill>
                  <a:schemeClr val="accent6"/>
                </a:solidFill>
                <a:latin typeface="Nunito"/>
              </a:rPr>
              <a:t>SQUARE WAVE FORM SIGNAL (without build in functions)</a:t>
            </a:r>
          </a:p>
        </p:txBody>
      </p:sp>
      <p:pic>
        <p:nvPicPr>
          <p:cNvPr id="4" name="Picture 4" descr="Graphical user interface, text, application, email&#10;&#10;Description automatically generated">
            <a:extLst>
              <a:ext uri="{FF2B5EF4-FFF2-40B4-BE49-F238E27FC236}">
                <a16:creationId xmlns:a16="http://schemas.microsoft.com/office/drawing/2014/main" id="{19803359-9269-4F3A-AF72-1660E10C4F03}"/>
              </a:ext>
            </a:extLst>
          </p:cNvPr>
          <p:cNvPicPr>
            <a:picLocks noChangeAspect="1"/>
          </p:cNvPicPr>
          <p:nvPr/>
        </p:nvPicPr>
        <p:blipFill rotWithShape="1">
          <a:blip r:embed="rId3"/>
          <a:srcRect r="36733" b="39647"/>
          <a:stretch/>
        </p:blipFill>
        <p:spPr>
          <a:xfrm>
            <a:off x="513609" y="627538"/>
            <a:ext cx="8115153" cy="4341470"/>
          </a:xfrm>
          <a:prstGeom prst="rect">
            <a:avLst/>
          </a:prstGeom>
        </p:spPr>
      </p:pic>
    </p:spTree>
    <p:extLst>
      <p:ext uri="{BB962C8B-B14F-4D97-AF65-F5344CB8AC3E}">
        <p14:creationId xmlns:p14="http://schemas.microsoft.com/office/powerpoint/2010/main" val="339888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12395F2E-FF51-4698-B67F-3FB7D44ABE3E}"/>
              </a:ext>
            </a:extLst>
          </p:cNvPr>
          <p:cNvPicPr>
            <a:picLocks noChangeAspect="1"/>
          </p:cNvPicPr>
          <p:nvPr/>
        </p:nvPicPr>
        <p:blipFill rotWithShape="1">
          <a:blip r:embed="rId3"/>
          <a:srcRect r="36574" b="38596"/>
          <a:stretch/>
        </p:blipFill>
        <p:spPr>
          <a:xfrm>
            <a:off x="357744" y="315810"/>
            <a:ext cx="8430606" cy="45783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 name="Picture 3" descr="Graphical user interface&#10;&#10;Description automatically generated">
            <a:extLst>
              <a:ext uri="{FF2B5EF4-FFF2-40B4-BE49-F238E27FC236}">
                <a16:creationId xmlns:a16="http://schemas.microsoft.com/office/drawing/2014/main" id="{0C036C46-7501-4B29-811E-BEBCCFFEF824}"/>
              </a:ext>
            </a:extLst>
          </p:cNvPr>
          <p:cNvPicPr>
            <a:picLocks noChangeAspect="1"/>
          </p:cNvPicPr>
          <p:nvPr/>
        </p:nvPicPr>
        <p:blipFill rotWithShape="1">
          <a:blip r:embed="rId3"/>
          <a:srcRect l="33774" t="15971" r="20346" b="13793"/>
          <a:stretch/>
        </p:blipFill>
        <p:spPr>
          <a:xfrm>
            <a:off x="1523011" y="115414"/>
            <a:ext cx="6310818" cy="4860942"/>
          </a:xfrm>
          <a:prstGeom prst="rect">
            <a:avLst/>
          </a:prstGeom>
        </p:spPr>
      </p:pic>
    </p:spTree>
    <p:extLst>
      <p:ext uri="{BB962C8B-B14F-4D97-AF65-F5344CB8AC3E}">
        <p14:creationId xmlns:p14="http://schemas.microsoft.com/office/powerpoint/2010/main" val="2215894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extBox 1">
            <a:extLst>
              <a:ext uri="{FF2B5EF4-FFF2-40B4-BE49-F238E27FC236}">
                <a16:creationId xmlns:a16="http://schemas.microsoft.com/office/drawing/2014/main" id="{3D537D5F-584A-4F20-A28C-C9DBECA03BEF}"/>
              </a:ext>
            </a:extLst>
          </p:cNvPr>
          <p:cNvSpPr txBox="1"/>
          <p:nvPr/>
        </p:nvSpPr>
        <p:spPr>
          <a:xfrm>
            <a:off x="1099952" y="64570"/>
            <a:ext cx="71667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dirty="0">
                <a:solidFill>
                  <a:schemeClr val="accent6"/>
                </a:solidFill>
                <a:latin typeface="Nunito"/>
              </a:rPr>
              <a:t>TRIANGULAR WAVE FORM </a:t>
            </a:r>
            <a:r>
              <a:rPr lang="en-US" sz="1600" u="sng">
                <a:solidFill>
                  <a:schemeClr val="accent6"/>
                </a:solidFill>
                <a:latin typeface="Nunito"/>
              </a:rPr>
              <a:t>SIGNAL (without using build-in functions</a:t>
            </a:r>
            <a:r>
              <a:rPr lang="en-US" sz="1600" u="sng" dirty="0">
                <a:solidFill>
                  <a:schemeClr val="accent6"/>
                </a:solidFill>
                <a:latin typeface="Nunito"/>
              </a:rPr>
              <a:t>) </a:t>
            </a:r>
          </a:p>
        </p:txBody>
      </p:sp>
      <p:pic>
        <p:nvPicPr>
          <p:cNvPr id="3" name="Picture 3" descr="Graphical user interface, text, application&#10;&#10;Description automatically generated">
            <a:extLst>
              <a:ext uri="{FF2B5EF4-FFF2-40B4-BE49-F238E27FC236}">
                <a16:creationId xmlns:a16="http://schemas.microsoft.com/office/drawing/2014/main" id="{EBDEA11A-5502-4F0A-9418-47B984B2E471}"/>
              </a:ext>
            </a:extLst>
          </p:cNvPr>
          <p:cNvPicPr>
            <a:picLocks noChangeAspect="1"/>
          </p:cNvPicPr>
          <p:nvPr/>
        </p:nvPicPr>
        <p:blipFill rotWithShape="1">
          <a:blip r:embed="rId3"/>
          <a:srcRect l="534" r="36466" b="19502"/>
          <a:stretch/>
        </p:blipFill>
        <p:spPr>
          <a:xfrm>
            <a:off x="521031" y="486518"/>
            <a:ext cx="8101299" cy="45032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6929A7C1-7BF8-4A7F-9B50-C7F229DB1E52}"/>
              </a:ext>
            </a:extLst>
          </p:cNvPr>
          <p:cNvPicPr>
            <a:picLocks noChangeAspect="1"/>
          </p:cNvPicPr>
          <p:nvPr/>
        </p:nvPicPr>
        <p:blipFill rotWithShape="1">
          <a:blip r:embed="rId3"/>
          <a:srcRect l="28875" t="14079" r="25025" b="14440"/>
          <a:stretch/>
        </p:blipFill>
        <p:spPr>
          <a:xfrm>
            <a:off x="1545276" y="159946"/>
            <a:ext cx="6206917" cy="4838667"/>
          </a:xfrm>
          <a:prstGeom prst="rect">
            <a:avLst/>
          </a:prstGeom>
        </p:spPr>
      </p:pic>
    </p:spTree>
    <p:extLst>
      <p:ext uri="{BB962C8B-B14F-4D97-AF65-F5344CB8AC3E}">
        <p14:creationId xmlns:p14="http://schemas.microsoft.com/office/powerpoint/2010/main" val="427271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0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6" name="TextBox 5">
            <a:extLst>
              <a:ext uri="{FF2B5EF4-FFF2-40B4-BE49-F238E27FC236}">
                <a16:creationId xmlns:a16="http://schemas.microsoft.com/office/drawing/2014/main" id="{3484E81B-40BF-453E-B0D6-10A9BCBD327F}"/>
              </a:ext>
            </a:extLst>
          </p:cNvPr>
          <p:cNvSpPr txBox="1"/>
          <p:nvPr/>
        </p:nvSpPr>
        <p:spPr>
          <a:xfrm>
            <a:off x="691737" y="361454"/>
            <a:ext cx="7589815"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1"/>
                </a:solidFill>
                <a:latin typeface="Nunito" pitchFamily="2" charset="0"/>
              </a:rPr>
              <a:t>1.Using MATLAB/Python/Octave, plot a sinusoidal waveform with magnitude of 100 (rms) and frequency of 10 Hz. </a:t>
            </a:r>
          </a:p>
          <a:p>
            <a:endParaRPr lang="en-US" sz="1600">
              <a:solidFill>
                <a:schemeClr val="accent1"/>
              </a:solidFill>
              <a:latin typeface="Nunito" pitchFamily="2" charset="0"/>
            </a:endParaRPr>
          </a:p>
          <a:p>
            <a:endParaRPr lang="en-US" sz="1600">
              <a:solidFill>
                <a:schemeClr val="accent1"/>
              </a:solidFill>
              <a:latin typeface="Nunito" pitchFamily="2" charset="0"/>
            </a:endParaRPr>
          </a:p>
          <a:p>
            <a:endParaRPr lang="en-US" sz="1600">
              <a:solidFill>
                <a:schemeClr val="accent1"/>
              </a:solidFill>
              <a:latin typeface="Nunito" pitchFamily="2" charset="0"/>
            </a:endParaRPr>
          </a:p>
          <a:p>
            <a:r>
              <a:rPr lang="en-US" sz="1600">
                <a:solidFill>
                  <a:schemeClr val="accent1"/>
                </a:solidFill>
                <a:latin typeface="Nunito" pitchFamily="2" charset="0"/>
              </a:rPr>
              <a:t>Sol:</a:t>
            </a:r>
          </a:p>
          <a:p>
            <a:endParaRPr lang="en-US" sz="1600">
              <a:solidFill>
                <a:schemeClr val="accent1"/>
              </a:solidFill>
              <a:latin typeface="Nunito" pitchFamily="2" charset="0"/>
            </a:endParaRPr>
          </a:p>
          <a:p>
            <a:r>
              <a:rPr lang="en-US" sz="1600">
                <a:solidFill>
                  <a:schemeClr val="accent1"/>
                </a:solidFill>
                <a:latin typeface="Nunito" pitchFamily="2" charset="0"/>
              </a:rPr>
              <a:t> Given that,</a:t>
            </a:r>
          </a:p>
          <a:p>
            <a:r>
              <a:rPr lang="en-US" sz="1600">
                <a:solidFill>
                  <a:schemeClr val="accent1"/>
                </a:solidFill>
                <a:latin typeface="Nunito" pitchFamily="2" charset="0"/>
              </a:rPr>
              <a:t>         RMS value of sine wave = 100</a:t>
            </a:r>
          </a:p>
          <a:p>
            <a:r>
              <a:rPr lang="en-US" sz="1600">
                <a:solidFill>
                  <a:schemeClr val="accent1"/>
                </a:solidFill>
                <a:latin typeface="Nunito" pitchFamily="2" charset="0"/>
              </a:rPr>
              <a:t>         Frequency = 10Hz</a:t>
            </a:r>
          </a:p>
          <a:p>
            <a:endParaRPr lang="en-US" sz="1600">
              <a:solidFill>
                <a:schemeClr val="accent1"/>
              </a:solidFill>
              <a:latin typeface="Nunito" pitchFamily="2" charset="0"/>
            </a:endParaRPr>
          </a:p>
          <a:p>
            <a:r>
              <a:rPr lang="en-US" sz="1600">
                <a:solidFill>
                  <a:schemeClr val="accent1"/>
                </a:solidFill>
                <a:latin typeface="Nunito" pitchFamily="2" charset="0"/>
              </a:rPr>
              <a:t>        Amplitude = rms*sqrt(2)</a:t>
            </a:r>
          </a:p>
          <a:p>
            <a:endParaRPr lang="en-US" sz="1600">
              <a:solidFill>
                <a:schemeClr val="accent1"/>
              </a:solidFill>
              <a:latin typeface="Nunito" pitchFamily="2" charset="0"/>
            </a:endParaRPr>
          </a:p>
          <a:p>
            <a:r>
              <a:rPr lang="en-US" sz="1600">
                <a:solidFill>
                  <a:schemeClr val="accent1"/>
                </a:solidFill>
                <a:latin typeface="Nunito" pitchFamily="2" charset="0"/>
              </a:rPr>
              <a:t>        </a:t>
            </a:r>
          </a:p>
          <a:p>
            <a:r>
              <a:rPr lang="en-US" sz="1600">
                <a:solidFill>
                  <a:schemeClr val="accent1"/>
                </a:solidFill>
                <a:latin typeface="Nunito" pitchFamily="2" charset="0"/>
              </a:rPr>
              <a:t>  Now I'm using MATLAB to plot a sinusoidal waveform with</a:t>
            </a:r>
          </a:p>
          <a:p>
            <a:r>
              <a:rPr lang="en-US" sz="1600">
                <a:solidFill>
                  <a:schemeClr val="accent1"/>
                </a:solidFill>
                <a:latin typeface="Nunito" pitchFamily="2" charset="0"/>
              </a:rPr>
              <a:t>    Given magnitude and frequency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pic>
        <p:nvPicPr>
          <p:cNvPr id="3" name="Picture 3">
            <a:extLst>
              <a:ext uri="{FF2B5EF4-FFF2-40B4-BE49-F238E27FC236}">
                <a16:creationId xmlns:a16="http://schemas.microsoft.com/office/drawing/2014/main" id="{CBDD0BF7-2A9A-41FA-8D68-B43940BBC03B}"/>
              </a:ext>
            </a:extLst>
          </p:cNvPr>
          <p:cNvPicPr>
            <a:picLocks noChangeAspect="1"/>
          </p:cNvPicPr>
          <p:nvPr/>
        </p:nvPicPr>
        <p:blipFill rotWithShape="1">
          <a:blip r:embed="rId4"/>
          <a:srcRect r="-383" b="20238"/>
          <a:stretch/>
        </p:blipFill>
        <p:spPr>
          <a:xfrm>
            <a:off x="53009" y="524703"/>
            <a:ext cx="9029706" cy="4035616"/>
          </a:xfrm>
          <a:prstGeom prst="rect">
            <a:avLst/>
          </a:prstGeom>
        </p:spPr>
      </p:pic>
    </p:spTree>
    <p:extLst>
      <p:ext uri="{BB962C8B-B14F-4D97-AF65-F5344CB8AC3E}">
        <p14:creationId xmlns:p14="http://schemas.microsoft.com/office/powerpoint/2010/main" val="73707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Graphical user interface, text&#10;&#10;Description automatically generated">
            <a:extLst>
              <a:ext uri="{FF2B5EF4-FFF2-40B4-BE49-F238E27FC236}">
                <a16:creationId xmlns:a16="http://schemas.microsoft.com/office/drawing/2014/main" id="{CC9D081A-0A36-4E2A-8B92-C28410B8E898}"/>
              </a:ext>
            </a:extLst>
          </p:cNvPr>
          <p:cNvPicPr>
            <a:picLocks noChangeAspect="1"/>
          </p:cNvPicPr>
          <p:nvPr/>
        </p:nvPicPr>
        <p:blipFill rotWithShape="1">
          <a:blip r:embed="rId2"/>
          <a:srcRect l="50660" t="15836" r="11964" b="25806"/>
          <a:stretch/>
        </p:blipFill>
        <p:spPr>
          <a:xfrm>
            <a:off x="1938217" y="227820"/>
            <a:ext cx="5410596" cy="4756225"/>
          </a:xfrm>
          <a:prstGeom prst="rect">
            <a:avLst/>
          </a:prstGeom>
        </p:spPr>
      </p:pic>
      <p:sp>
        <p:nvSpPr>
          <p:cNvPr id="7" name="TextBox 6">
            <a:extLst>
              <a:ext uri="{FF2B5EF4-FFF2-40B4-BE49-F238E27FC236}">
                <a16:creationId xmlns:a16="http://schemas.microsoft.com/office/drawing/2014/main" id="{6543AB54-E7B3-4831-8D37-3AD6C619F9E0}"/>
              </a:ext>
            </a:extLst>
          </p:cNvPr>
          <p:cNvSpPr txBox="1"/>
          <p:nvPr/>
        </p:nvSpPr>
        <p:spPr>
          <a:xfrm>
            <a:off x="174047" y="89769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1"/>
                </a:solidFill>
              </a:rPr>
              <a:t>Graph:</a:t>
            </a:r>
          </a:p>
        </p:txBody>
      </p:sp>
    </p:spTree>
    <p:extLst>
      <p:ext uri="{BB962C8B-B14F-4D97-AF65-F5344CB8AC3E}">
        <p14:creationId xmlns:p14="http://schemas.microsoft.com/office/powerpoint/2010/main" val="568354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D1AF-ED41-4917-B949-01CCE6B08483}"/>
              </a:ext>
            </a:extLst>
          </p:cNvPr>
          <p:cNvSpPr>
            <a:spLocks noGrp="1"/>
          </p:cNvSpPr>
          <p:nvPr>
            <p:ph type="title"/>
          </p:nvPr>
        </p:nvSpPr>
        <p:spPr>
          <a:xfrm>
            <a:off x="237181" y="287371"/>
            <a:ext cx="7704000" cy="572700"/>
          </a:xfrm>
        </p:spPr>
        <p:txBody>
          <a:bodyPr/>
          <a:lstStyle/>
          <a:p>
            <a:r>
              <a:rPr lang="en-GB" sz="1600" b="0">
                <a:latin typeface="Nunito"/>
              </a:rPr>
              <a:t>Q2) Plot the sine wave in question 1 alongside another sine wave of half its magnitude and leading it by 30  degrees . Both waves should be in the same plot. </a:t>
            </a:r>
            <a:endParaRPr lang="en-US" sz="1600">
              <a:latin typeface="Nunito"/>
            </a:endParaRPr>
          </a:p>
        </p:txBody>
      </p:sp>
      <p:sp>
        <p:nvSpPr>
          <p:cNvPr id="4" name="TextBox 3">
            <a:extLst>
              <a:ext uri="{FF2B5EF4-FFF2-40B4-BE49-F238E27FC236}">
                <a16:creationId xmlns:a16="http://schemas.microsoft.com/office/drawing/2014/main" id="{007ADFCF-1586-4457-8550-FE6F5449EB54}"/>
              </a:ext>
            </a:extLst>
          </p:cNvPr>
          <p:cNvSpPr txBox="1"/>
          <p:nvPr/>
        </p:nvSpPr>
        <p:spPr>
          <a:xfrm>
            <a:off x="1722383" y="1338098"/>
            <a:ext cx="5797768"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chemeClr val="accent2"/>
                </a:solidFill>
                <a:latin typeface="Nunito"/>
              </a:rPr>
              <a:t>SOLUTION:</a:t>
            </a:r>
          </a:p>
          <a:p>
            <a:endParaRPr lang="en-GB" sz="1600">
              <a:solidFill>
                <a:schemeClr val="accent2"/>
              </a:solidFill>
              <a:latin typeface="Nunito"/>
            </a:endParaRPr>
          </a:p>
          <a:p>
            <a:r>
              <a:rPr lang="en-GB" sz="1600">
                <a:solidFill>
                  <a:schemeClr val="accent2"/>
                </a:solidFill>
                <a:latin typeface="Nunito"/>
              </a:rPr>
              <a:t>        GIVEN,</a:t>
            </a:r>
          </a:p>
          <a:p>
            <a:r>
              <a:rPr lang="en-GB" sz="1600">
                <a:solidFill>
                  <a:schemeClr val="accent2"/>
                </a:solidFill>
                <a:latin typeface="Nunito"/>
              </a:rPr>
              <a:t>         RMS VALUE=100</a:t>
            </a:r>
          </a:p>
          <a:p>
            <a:r>
              <a:rPr lang="en-GB" sz="1600">
                <a:solidFill>
                  <a:schemeClr val="accent2"/>
                </a:solidFill>
                <a:latin typeface="Nunito"/>
              </a:rPr>
              <a:t>         FREQUENCY=10Hz (from question 1)</a:t>
            </a:r>
          </a:p>
          <a:p>
            <a:endParaRPr lang="en-GB" sz="1600">
              <a:solidFill>
                <a:schemeClr val="accent2"/>
              </a:solidFill>
              <a:latin typeface="Nunito"/>
            </a:endParaRPr>
          </a:p>
          <a:p>
            <a:r>
              <a:rPr lang="en-GB" sz="1600">
                <a:solidFill>
                  <a:schemeClr val="accent2"/>
                </a:solidFill>
                <a:latin typeface="Nunito"/>
              </a:rPr>
              <a:t>REQUIRED FORMULA:</a:t>
            </a:r>
          </a:p>
          <a:p>
            <a:r>
              <a:rPr lang="en-GB" sz="1600">
                <a:solidFill>
                  <a:schemeClr val="accent2"/>
                </a:solidFill>
                <a:latin typeface="Nunito"/>
              </a:rPr>
              <a:t>  </a:t>
            </a:r>
          </a:p>
          <a:p>
            <a:r>
              <a:rPr lang="en-GB" sz="1600">
                <a:solidFill>
                  <a:schemeClr val="accent2"/>
                </a:solidFill>
                <a:latin typeface="Nunito"/>
              </a:rPr>
              <a:t>          Amplitude(a)= RMS * sqrt (2)</a:t>
            </a:r>
            <a:endParaRPr lang="en-GB">
              <a:solidFill>
                <a:schemeClr val="accent2"/>
              </a:solidFill>
            </a:endParaRPr>
          </a:p>
          <a:p>
            <a:endParaRPr lang="en-GB"/>
          </a:p>
          <a:p>
            <a:endParaRPr lang="en-GB"/>
          </a:p>
        </p:txBody>
      </p:sp>
    </p:spTree>
    <p:extLst>
      <p:ext uri="{BB962C8B-B14F-4D97-AF65-F5344CB8AC3E}">
        <p14:creationId xmlns:p14="http://schemas.microsoft.com/office/powerpoint/2010/main" val="351042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730E-13E0-425F-B2A7-471D231FDF12}"/>
              </a:ext>
            </a:extLst>
          </p:cNvPr>
          <p:cNvSpPr>
            <a:spLocks noGrp="1"/>
          </p:cNvSpPr>
          <p:nvPr>
            <p:ph type="title"/>
          </p:nvPr>
        </p:nvSpPr>
        <p:spPr>
          <a:xfrm>
            <a:off x="59819" y="70594"/>
            <a:ext cx="7704000" cy="572700"/>
          </a:xfrm>
        </p:spPr>
        <p:txBody>
          <a:bodyPr/>
          <a:lstStyle/>
          <a:p>
            <a:r>
              <a:rPr lang="en-GB" sz="1600">
                <a:solidFill>
                  <a:schemeClr val="accent2"/>
                </a:solidFill>
                <a:latin typeface="Nunito"/>
              </a:rPr>
              <a:t>PLOTTING THE GRAPH USING OCTAVE:</a:t>
            </a:r>
          </a:p>
        </p:txBody>
      </p:sp>
      <p:pic>
        <p:nvPicPr>
          <p:cNvPr id="5" name="Picture 5" descr="Graphical user interface, text, application&#10;&#10;Description automatically generated">
            <a:extLst>
              <a:ext uri="{FF2B5EF4-FFF2-40B4-BE49-F238E27FC236}">
                <a16:creationId xmlns:a16="http://schemas.microsoft.com/office/drawing/2014/main" id="{DB489E4A-F47B-450C-B014-2090777CBF2C}"/>
              </a:ext>
            </a:extLst>
          </p:cNvPr>
          <p:cNvPicPr>
            <a:picLocks noChangeAspect="1"/>
          </p:cNvPicPr>
          <p:nvPr/>
        </p:nvPicPr>
        <p:blipFill>
          <a:blip r:embed="rId2"/>
          <a:stretch>
            <a:fillRect/>
          </a:stretch>
        </p:blipFill>
        <p:spPr>
          <a:xfrm>
            <a:off x="-1970" y="621576"/>
            <a:ext cx="9147940" cy="4521115"/>
          </a:xfrm>
          <a:prstGeom prst="rect">
            <a:avLst/>
          </a:prstGeom>
        </p:spPr>
      </p:pic>
      <p:pic>
        <p:nvPicPr>
          <p:cNvPr id="6" name="Picture 6" descr="Chart, histogram&#10;&#10;Description automatically generated">
            <a:extLst>
              <a:ext uri="{FF2B5EF4-FFF2-40B4-BE49-F238E27FC236}">
                <a16:creationId xmlns:a16="http://schemas.microsoft.com/office/drawing/2014/main" id="{43F80D2B-E9C0-4827-8DF2-D56545A16126}"/>
              </a:ext>
            </a:extLst>
          </p:cNvPr>
          <p:cNvPicPr>
            <a:picLocks noChangeAspect="1"/>
          </p:cNvPicPr>
          <p:nvPr/>
        </p:nvPicPr>
        <p:blipFill>
          <a:blip r:embed="rId3"/>
          <a:stretch>
            <a:fillRect/>
          </a:stretch>
        </p:blipFill>
        <p:spPr>
          <a:xfrm>
            <a:off x="5230210" y="1356793"/>
            <a:ext cx="3679277" cy="3405407"/>
          </a:xfrm>
          <a:prstGeom prst="rect">
            <a:avLst/>
          </a:prstGeom>
        </p:spPr>
      </p:pic>
    </p:spTree>
    <p:extLst>
      <p:ext uri="{BB962C8B-B14F-4D97-AF65-F5344CB8AC3E}">
        <p14:creationId xmlns:p14="http://schemas.microsoft.com/office/powerpoint/2010/main" val="157792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96D8CB43-A268-402B-B5C3-EEC17D40D07B}"/>
              </a:ext>
            </a:extLst>
          </p:cNvPr>
          <p:cNvPicPr>
            <a:picLocks noChangeAspect="1"/>
          </p:cNvPicPr>
          <p:nvPr/>
        </p:nvPicPr>
        <p:blipFill>
          <a:blip r:embed="rId2"/>
          <a:stretch>
            <a:fillRect/>
          </a:stretch>
        </p:blipFill>
        <p:spPr>
          <a:xfrm>
            <a:off x="1160737" y="144818"/>
            <a:ext cx="6930914" cy="4853864"/>
          </a:xfrm>
          <a:prstGeom prst="rect">
            <a:avLst/>
          </a:prstGeom>
        </p:spPr>
      </p:pic>
    </p:spTree>
    <p:extLst>
      <p:ext uri="{BB962C8B-B14F-4D97-AF65-F5344CB8AC3E}">
        <p14:creationId xmlns:p14="http://schemas.microsoft.com/office/powerpoint/2010/main" val="12928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8E4B-E5A1-4FBE-AA9B-705F14E85714}"/>
              </a:ext>
            </a:extLst>
          </p:cNvPr>
          <p:cNvSpPr>
            <a:spLocks noGrp="1"/>
          </p:cNvSpPr>
          <p:nvPr>
            <p:ph type="title"/>
          </p:nvPr>
        </p:nvSpPr>
        <p:spPr>
          <a:xfrm>
            <a:off x="187914" y="208542"/>
            <a:ext cx="7704000" cy="572700"/>
          </a:xfrm>
        </p:spPr>
        <p:txBody>
          <a:bodyPr/>
          <a:lstStyle/>
          <a:p>
            <a:r>
              <a:rPr lang="en-GB" sz="1600" b="0">
                <a:latin typeface="Nunito"/>
              </a:rPr>
              <a:t>Q3) Calculate the RMS and average values, and the form factor for the sine wave detailed in question no. 1.</a:t>
            </a:r>
            <a:endParaRPr lang="en-US" sz="1600">
              <a:latin typeface="Nunito"/>
            </a:endParaRPr>
          </a:p>
        </p:txBody>
      </p:sp>
      <p:sp>
        <p:nvSpPr>
          <p:cNvPr id="3" name="TextBox 2">
            <a:extLst>
              <a:ext uri="{FF2B5EF4-FFF2-40B4-BE49-F238E27FC236}">
                <a16:creationId xmlns:a16="http://schemas.microsoft.com/office/drawing/2014/main" id="{56137D16-A85D-41DC-8370-266E3FE7D8B9}"/>
              </a:ext>
            </a:extLst>
          </p:cNvPr>
          <p:cNvSpPr txBox="1"/>
          <p:nvPr/>
        </p:nvSpPr>
        <p:spPr>
          <a:xfrm>
            <a:off x="608943" y="973520"/>
            <a:ext cx="7236372"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a:solidFill>
                  <a:schemeClr val="accent2"/>
                </a:solidFill>
                <a:latin typeface="Nunito"/>
              </a:rPr>
              <a:t>SOLUTION:</a:t>
            </a:r>
          </a:p>
          <a:p>
            <a:endParaRPr lang="en-GB" sz="1600">
              <a:solidFill>
                <a:schemeClr val="accent2"/>
              </a:solidFill>
              <a:latin typeface="Nunito"/>
            </a:endParaRPr>
          </a:p>
          <a:p>
            <a:r>
              <a:rPr lang="en-GB" sz="1600">
                <a:solidFill>
                  <a:schemeClr val="accent2"/>
                </a:solidFill>
                <a:latin typeface="Nunito"/>
              </a:rPr>
              <a:t>               GIVEN THAT,                                          FORMULAE ,</a:t>
            </a:r>
          </a:p>
          <a:p>
            <a:r>
              <a:rPr lang="en-GB" sz="1600">
                <a:solidFill>
                  <a:schemeClr val="accent2"/>
                </a:solidFill>
                <a:latin typeface="Nunito"/>
              </a:rPr>
              <a:t>                                Irms=100                                      Iavg=0.637Im</a:t>
            </a:r>
          </a:p>
          <a:p>
            <a:r>
              <a:rPr lang="en-GB" sz="1600">
                <a:solidFill>
                  <a:schemeClr val="accent2"/>
                </a:solidFill>
                <a:latin typeface="Nunito"/>
              </a:rPr>
              <a:t>                                                                                     Im=Irms*(sqrt(2))</a:t>
            </a:r>
          </a:p>
          <a:p>
            <a:endParaRPr lang="en-GB" sz="1600">
              <a:solidFill>
                <a:schemeClr val="accent2"/>
              </a:solidFill>
              <a:latin typeface="Nunito"/>
            </a:endParaRPr>
          </a:p>
          <a:p>
            <a:r>
              <a:rPr lang="en-GB" sz="1600">
                <a:solidFill>
                  <a:schemeClr val="accent2"/>
                </a:solidFill>
                <a:latin typeface="Nunito"/>
              </a:rPr>
              <a:t>                  CALCULATION,</a:t>
            </a:r>
          </a:p>
          <a:p>
            <a:r>
              <a:rPr lang="en-GB" sz="1600">
                <a:solidFill>
                  <a:schemeClr val="accent2"/>
                </a:solidFill>
                <a:latin typeface="Nunito"/>
              </a:rPr>
              <a:t>                                      Im=Irms*sqrt(2)</a:t>
            </a:r>
          </a:p>
          <a:p>
            <a:r>
              <a:rPr lang="en-GB" sz="1600">
                <a:solidFill>
                  <a:schemeClr val="accent2"/>
                </a:solidFill>
                <a:latin typeface="Nunito"/>
              </a:rPr>
              <a:t>                                          =100*1.4142</a:t>
            </a:r>
          </a:p>
          <a:p>
            <a:r>
              <a:rPr lang="en-GB" sz="1600">
                <a:solidFill>
                  <a:schemeClr val="accent2"/>
                </a:solidFill>
                <a:latin typeface="Nunito"/>
              </a:rPr>
              <a:t>                                          =141.421 </a:t>
            </a:r>
          </a:p>
          <a:p>
            <a:r>
              <a:rPr lang="en-GB" sz="1600">
                <a:solidFill>
                  <a:schemeClr val="accent2"/>
                </a:solidFill>
                <a:latin typeface="Nunito"/>
              </a:rPr>
              <a:t>                                        Im=141.421</a:t>
            </a:r>
          </a:p>
          <a:p>
            <a:endParaRPr lang="en-GB" sz="1600">
              <a:solidFill>
                <a:schemeClr val="accent2"/>
              </a:solidFill>
              <a:latin typeface="Nunito"/>
            </a:endParaRPr>
          </a:p>
          <a:p>
            <a:endParaRPr lang="en-GB" sz="1600">
              <a:solidFill>
                <a:schemeClr val="accent2"/>
              </a:solidFill>
              <a:latin typeface="Nunito"/>
            </a:endParaRPr>
          </a:p>
          <a:p>
            <a:r>
              <a:rPr lang="en-GB" sz="1600">
                <a:solidFill>
                  <a:schemeClr val="accent2"/>
                </a:solidFill>
                <a:latin typeface="Nunito"/>
              </a:rPr>
              <a:t>                                      Iavg=0.637*141.421</a:t>
            </a:r>
          </a:p>
          <a:p>
            <a:r>
              <a:rPr lang="en-GB" sz="1600">
                <a:solidFill>
                  <a:schemeClr val="accent2"/>
                </a:solidFill>
                <a:latin typeface="Nunito"/>
              </a:rPr>
              <a:t>                                       Iavg=90.085                     </a:t>
            </a:r>
            <a:r>
              <a:rPr lang="en-GB">
                <a:solidFill>
                  <a:schemeClr val="accent2"/>
                </a:solidFill>
              </a:rPr>
              <a:t>               </a:t>
            </a:r>
          </a:p>
          <a:p>
            <a:r>
              <a:rPr lang="en-GB">
                <a:solidFill>
                  <a:schemeClr val="accent2"/>
                </a:solidFill>
              </a:rPr>
              <a:t>                                </a:t>
            </a:r>
          </a:p>
        </p:txBody>
      </p:sp>
      <p:sp>
        <p:nvSpPr>
          <p:cNvPr id="5" name="Arrow: Right 4">
            <a:extLst>
              <a:ext uri="{FF2B5EF4-FFF2-40B4-BE49-F238E27FC236}">
                <a16:creationId xmlns:a16="http://schemas.microsoft.com/office/drawing/2014/main" id="{6BC47323-AB69-48E8-8694-18F729BC176B}"/>
              </a:ext>
            </a:extLst>
          </p:cNvPr>
          <p:cNvSpPr/>
          <p:nvPr/>
        </p:nvSpPr>
        <p:spPr>
          <a:xfrm>
            <a:off x="2314101" y="3477360"/>
            <a:ext cx="344871" cy="226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D7968218-AE90-4B6B-869C-D5DFB5947481}"/>
              </a:ext>
            </a:extLst>
          </p:cNvPr>
          <p:cNvSpPr/>
          <p:nvPr/>
        </p:nvSpPr>
        <p:spPr>
          <a:xfrm>
            <a:off x="2348588" y="4477486"/>
            <a:ext cx="344870" cy="226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8132754"/>
      </p:ext>
    </p:extLst>
  </p:cSld>
  <p:clrMapOvr>
    <a:masterClrMapping/>
  </p:clrMapOvr>
</p:sld>
</file>

<file path=ppt/theme/theme1.xml><?xml version="1.0" encoding="utf-8"?>
<a:theme xmlns:a="http://schemas.openxmlformats.org/drawingml/2006/main" name="Neuron Functions Breakthrough by Slidesgo">
  <a:themeElements>
    <a:clrScheme name="Simple Light">
      <a:dk1>
        <a:srgbClr val="190236"/>
      </a:dk1>
      <a:lt1>
        <a:srgbClr val="FFFFFF"/>
      </a:lt1>
      <a:dk2>
        <a:srgbClr val="9139B2"/>
      </a:dk2>
      <a:lt2>
        <a:srgbClr val="8F336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D14D390300FD42A50EFA013129892A" ma:contentTypeVersion="8" ma:contentTypeDescription="Create a new document." ma:contentTypeScope="" ma:versionID="7937ee42d312bad6489fe8337da2cb3e">
  <xsd:schema xmlns:xsd="http://www.w3.org/2001/XMLSchema" xmlns:xs="http://www.w3.org/2001/XMLSchema" xmlns:p="http://schemas.microsoft.com/office/2006/metadata/properties" xmlns:ns3="dc208345-6f41-4060-9114-3fe28adba7f4" xmlns:ns4="8a97c601-60e2-4b8e-9167-78a48fde8c9d" targetNamespace="http://schemas.microsoft.com/office/2006/metadata/properties" ma:root="true" ma:fieldsID="2c0977d916bf776e2515239f80d6f50a" ns3:_="" ns4:_="">
    <xsd:import namespace="dc208345-6f41-4060-9114-3fe28adba7f4"/>
    <xsd:import namespace="8a97c601-60e2-4b8e-9167-78a48fde8c9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LengthInSeconds"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208345-6f41-4060-9114-3fe28adba7f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97c601-60e2-4b8e-9167-78a48fde8c9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363479-763A-422C-A05F-46F1E43B23D1}">
  <ds:schemaRefs>
    <ds:schemaRef ds:uri="8a97c601-60e2-4b8e-9167-78a48fde8c9d"/>
    <ds:schemaRef ds:uri="dc208345-6f41-4060-9114-3fe28adba7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54666D-3085-4027-A842-3E2B9ADFD34A}">
  <ds:schemaRefs>
    <ds:schemaRef ds:uri="http://schemas.microsoft.com/sharepoint/v3/contenttype/forms"/>
  </ds:schemaRefs>
</ds:datastoreItem>
</file>

<file path=customXml/itemProps3.xml><?xml version="1.0" encoding="utf-8"?>
<ds:datastoreItem xmlns:ds="http://schemas.openxmlformats.org/officeDocument/2006/customXml" ds:itemID="{C2EC67E4-F95B-43F8-8F7B-EF2321E399B4}">
  <ds:schemaRefs>
    <ds:schemaRef ds:uri="http://schemas.microsoft.com/office/2006/documentManagement/types"/>
    <ds:schemaRef ds:uri="http://www.w3.org/XML/1998/namespace"/>
    <ds:schemaRef ds:uri="dc208345-6f41-4060-9114-3fe28adba7f4"/>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8a97c601-60e2-4b8e-9167-78a48fde8c9d"/>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TotalTime>
  <Words>1290</Words>
  <Application>Microsoft Office PowerPoint</Application>
  <PresentationFormat>On-screen Show (16:9)</PresentationFormat>
  <Paragraphs>136</Paragraphs>
  <Slides>28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Verdana</vt:lpstr>
      <vt:lpstr>Thasadith</vt:lpstr>
      <vt:lpstr>Nunito Sans</vt:lpstr>
      <vt:lpstr>Nunito</vt:lpstr>
      <vt:lpstr>Algerian</vt:lpstr>
      <vt:lpstr>Times New Roman</vt:lpstr>
      <vt:lpstr>Neuron Functions Breakthrough by Slidesgo</vt:lpstr>
      <vt:lpstr>PowerPoint Presentation</vt:lpstr>
      <vt:lpstr>PowerPoint Presentation</vt:lpstr>
      <vt:lpstr>PowerPoint Presentation</vt:lpstr>
      <vt:lpstr>PowerPoint Presentation</vt:lpstr>
      <vt:lpstr>PowerPoint Presentation</vt:lpstr>
      <vt:lpstr>Q2) Plot the sine wave in question 1 alongside another sine wave of half its magnitude and leading it by 30  degrees . Both waves should be in the same plot. </vt:lpstr>
      <vt:lpstr>PLOTTING THE GRAPH USING OCTAVE:</vt:lpstr>
      <vt:lpstr>PowerPoint Presentation</vt:lpstr>
      <vt:lpstr>Q3) Calculate the RMS and average values, and the form factor for the sine wave detailed in question no.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Vikhyat Bansal</dc:creator>
  <cp:lastModifiedBy>Vikhyat Bansal - [AIEA.1007359]</cp:lastModifiedBy>
  <cp:revision>122</cp:revision>
  <dcterms:modified xsi:type="dcterms:W3CDTF">2021-11-17T17:56:31Z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0x01010097D14D390300FD42A50EFA013129892A</vt:lpwstr>
  </property>
</Properties>
</file>